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6" r:id="rId15"/>
    <p:sldId id="317" r:id="rId16"/>
    <p:sldId id="320" r:id="rId17"/>
    <p:sldId id="318" r:id="rId18"/>
    <p:sldId id="302" r:id="rId19"/>
    <p:sldId id="301" r:id="rId20"/>
    <p:sldId id="300" r:id="rId21"/>
    <p:sldId id="321" r:id="rId22"/>
    <p:sldId id="323" r:id="rId23"/>
    <p:sldId id="324" r:id="rId24"/>
    <p:sldId id="325" r:id="rId25"/>
    <p:sldId id="337" r:id="rId26"/>
    <p:sldId id="338" r:id="rId27"/>
    <p:sldId id="304" r:id="rId28"/>
    <p:sldId id="309" r:id="rId29"/>
    <p:sldId id="310" r:id="rId30"/>
    <p:sldId id="311" r:id="rId31"/>
    <p:sldId id="312" r:id="rId32"/>
    <p:sldId id="314" r:id="rId33"/>
    <p:sldId id="315" r:id="rId34"/>
    <p:sldId id="313" r:id="rId35"/>
    <p:sldId id="316" r:id="rId36"/>
    <p:sldId id="308" r:id="rId37"/>
    <p:sldId id="339" r:id="rId38"/>
    <p:sldId id="340" r:id="rId39"/>
    <p:sldId id="341" r:id="rId40"/>
    <p:sldId id="342" r:id="rId41"/>
    <p:sldId id="343" r:id="rId42"/>
    <p:sldId id="344" r:id="rId43"/>
    <p:sldId id="345" r:id="rId44"/>
    <p:sldId id="346" r:id="rId45"/>
    <p:sldId id="347" r:id="rId46"/>
    <p:sldId id="348" r:id="rId47"/>
    <p:sldId id="349" r:id="rId48"/>
    <p:sldId id="269" r:id="rId49"/>
    <p:sldId id="277" r:id="rId50"/>
    <p:sldId id="281" r:id="rId51"/>
    <p:sldId id="282" r:id="rId52"/>
    <p:sldId id="283" r:id="rId53"/>
    <p:sldId id="284" r:id="rId54"/>
    <p:sldId id="285" r:id="rId55"/>
    <p:sldId id="286" r:id="rId56"/>
    <p:sldId id="287" r:id="rId57"/>
    <p:sldId id="288" r:id="rId58"/>
    <p:sldId id="278" r:id="rId59"/>
    <p:sldId id="273" r:id="rId60"/>
    <p:sldId id="292" r:id="rId61"/>
    <p:sldId id="290" r:id="rId62"/>
    <p:sldId id="291" r:id="rId63"/>
    <p:sldId id="279" r:id="rId64"/>
    <p:sldId id="274" r:id="rId65"/>
    <p:sldId id="293" r:id="rId66"/>
    <p:sldId id="294" r:id="rId67"/>
    <p:sldId id="295" r:id="rId68"/>
    <p:sldId id="280" r:id="rId69"/>
    <p:sldId id="275" r:id="rId70"/>
    <p:sldId id="276" r:id="rId71"/>
    <p:sldId id="271" r:id="rId72"/>
  </p:sldIdLst>
  <p:sldSz cx="9144000" cy="5143500" type="screen16x9"/>
  <p:notesSz cx="6858000" cy="9144000"/>
  <p:embeddedFontLst>
    <p:embeddedFont>
      <p:font typeface="Roboto"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8BAAD4-7BE1-4464-A4B3-1823170A926D}">
          <p14:sldIdLst>
            <p14:sldId id="256"/>
          </p14:sldIdLst>
        </p14:section>
        <p14:section name="Introduction" id="{9556A3A0-8883-4932-8398-E3337BFC12CB}">
          <p14:sldIdLst>
            <p14:sldId id="257"/>
            <p14:sldId id="258"/>
            <p14:sldId id="259"/>
            <p14:sldId id="260"/>
            <p14:sldId id="261"/>
            <p14:sldId id="262"/>
            <p14:sldId id="263"/>
            <p14:sldId id="264"/>
            <p14:sldId id="265"/>
            <p14:sldId id="266"/>
            <p14:sldId id="267"/>
            <p14:sldId id="268"/>
            <p14:sldId id="296"/>
            <p14:sldId id="317"/>
            <p14:sldId id="320"/>
            <p14:sldId id="318"/>
            <p14:sldId id="302"/>
            <p14:sldId id="301"/>
            <p14:sldId id="300"/>
            <p14:sldId id="321"/>
            <p14:sldId id="323"/>
            <p14:sldId id="324"/>
            <p14:sldId id="325"/>
            <p14:sldId id="337"/>
            <p14:sldId id="338"/>
            <p14:sldId id="304"/>
            <p14:sldId id="309"/>
            <p14:sldId id="310"/>
            <p14:sldId id="311"/>
            <p14:sldId id="312"/>
            <p14:sldId id="314"/>
            <p14:sldId id="315"/>
            <p14:sldId id="313"/>
            <p14:sldId id="316"/>
            <p14:sldId id="308"/>
            <p14:sldId id="339"/>
            <p14:sldId id="340"/>
            <p14:sldId id="341"/>
            <p14:sldId id="342"/>
            <p14:sldId id="343"/>
            <p14:sldId id="344"/>
            <p14:sldId id="345"/>
            <p14:sldId id="346"/>
            <p14:sldId id="347"/>
            <p14:sldId id="348"/>
            <p14:sldId id="349"/>
          </p14:sldIdLst>
        </p14:section>
        <p14:section name="Linear algebra" id="{AD622AD2-050F-4381-9F12-7B7969FC21A0}">
          <p14:sldIdLst>
            <p14:sldId id="269"/>
            <p14:sldId id="277"/>
            <p14:sldId id="281"/>
            <p14:sldId id="282"/>
            <p14:sldId id="283"/>
            <p14:sldId id="284"/>
            <p14:sldId id="285"/>
            <p14:sldId id="286"/>
            <p14:sldId id="287"/>
            <p14:sldId id="288"/>
          </p14:sldIdLst>
        </p14:section>
        <p14:section name="Calculus" id="{7FA8F03A-DD1D-4D88-ADD9-9A7F613A250C}">
          <p14:sldIdLst>
            <p14:sldId id="278"/>
            <p14:sldId id="273"/>
            <p14:sldId id="292"/>
            <p14:sldId id="290"/>
            <p14:sldId id="291"/>
          </p14:sldIdLst>
        </p14:section>
        <p14:section name="Probability" id="{AC0F1FD2-8C2D-48EF-AFF9-199B22415F02}">
          <p14:sldIdLst>
            <p14:sldId id="279"/>
            <p14:sldId id="274"/>
            <p14:sldId id="293"/>
            <p14:sldId id="294"/>
            <p14:sldId id="295"/>
          </p14:sldIdLst>
        </p14:section>
        <p14:section name="summary" id="{DE7A1706-6C79-4D1A-85C5-2C8A0B1607B8}">
          <p14:sldIdLst>
            <p14:sldId id="280"/>
            <p14:sldId id="275"/>
            <p14:sldId id="276"/>
            <p14:sldId id="2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DB9CFA-74E6-4E29-9F8A-93F407810C86}">
  <a:tblStyle styleId="{48DB9CFA-74E6-4E29-9F8A-93F407810C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C6334E-03EE-45CD-84BE-7DB7E0D35812}"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78953" autoAdjust="0"/>
  </p:normalViewPr>
  <p:slideViewPr>
    <p:cSldViewPr snapToGrid="0">
      <p:cViewPr varScale="1">
        <p:scale>
          <a:sx n="120" d="100"/>
          <a:sy n="120" d="100"/>
        </p:scale>
        <p:origin x="109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ntrepreneur.co/definition/apprentissage-non-supervise-unsupervised-learning-0407202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c5be60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c5be609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58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8023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err="1" smtClean="0"/>
              <a:t>Differentiable</a:t>
            </a:r>
            <a:r>
              <a:rPr lang="fr-FR" baseline="0" dirty="0" smtClean="0"/>
              <a:t> and </a:t>
            </a:r>
            <a:r>
              <a:rPr lang="fr-FR" baseline="0" dirty="0" err="1" smtClean="0"/>
              <a:t>convex</a:t>
            </a:r>
            <a:endParaRPr lang="fr-FR" baseline="0" dirty="0" smtClean="0"/>
          </a:p>
          <a:p>
            <a:endParaRPr lang="fr-FR" baseline="0" dirty="0" smtClean="0"/>
          </a:p>
          <a:p>
            <a:r>
              <a:rPr lang="en-US" dirty="0" smtClean="0"/>
              <a:t>https://machinelearningcoban.com/2017/01/12/gradientdescent/</a:t>
            </a:r>
          </a:p>
          <a:p>
            <a:r>
              <a:rPr lang="en-US" smtClean="0"/>
              <a:t>https://d2l.ai/chapter_optimization/gd.html</a:t>
            </a:r>
            <a:endParaRPr lang="en-US" dirty="0"/>
          </a:p>
        </p:txBody>
      </p:sp>
    </p:spTree>
    <p:extLst>
      <p:ext uri="{BB962C8B-B14F-4D97-AF65-F5344CB8AC3E}">
        <p14:creationId xmlns:p14="http://schemas.microsoft.com/office/powerpoint/2010/main" val="183175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2b5ae8d4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2b5ae8d4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vector as simply a list of scalar values</a:t>
            </a:r>
            <a:endParaRPr lang="en-US" dirty="0"/>
          </a:p>
        </p:txBody>
      </p:sp>
    </p:spTree>
    <p:extLst>
      <p:ext uri="{BB962C8B-B14F-4D97-AF65-F5344CB8AC3E}">
        <p14:creationId xmlns:p14="http://schemas.microsoft.com/office/powerpoint/2010/main" val="966727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2b5ae8d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2b5ae8d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b5ae8d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b5ae8d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2b5ae8d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2b5ae8d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314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https://aicurious.io/posts/xstk-khai-niem/ </a:t>
            </a:r>
            <a:endParaRPr lang="en-US" dirty="0"/>
          </a:p>
        </p:txBody>
      </p:sp>
    </p:spTree>
    <p:extLst>
      <p:ext uri="{BB962C8B-B14F-4D97-AF65-F5344CB8AC3E}">
        <p14:creationId xmlns:p14="http://schemas.microsoft.com/office/powerpoint/2010/main" val="3229408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51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48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51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2b5ae8d4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2b5ae8d4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2b5ae8d4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2b5ae8d4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2cb8cefa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2cb8cef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https://lentrepreneur.co/definition/apprentissage-non-supervise-unsupervised-learning-04072021</a:t>
            </a: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err="1" smtClean="0"/>
              <a:t>Giới</a:t>
            </a:r>
            <a:r>
              <a:rPr lang="en-GB" dirty="0" smtClean="0"/>
              <a:t> </a:t>
            </a:r>
            <a:r>
              <a:rPr lang="en-GB" dirty="0" err="1" smtClean="0"/>
              <a:t>thiệu</a:t>
            </a:r>
            <a:r>
              <a:rPr lang="en-GB" dirty="0" smtClean="0"/>
              <a:t> </a:t>
            </a:r>
            <a:r>
              <a:rPr lang="en-GB" dirty="0" err="1" smtClean="0"/>
              <a:t>về</a:t>
            </a:r>
            <a:r>
              <a:rPr lang="en-GB" dirty="0"/>
              <a:t> </a:t>
            </a:r>
            <a:r>
              <a:rPr lang="en-GB" dirty="0" smtClean="0"/>
              <a:t>Deep Learning (</a:t>
            </a:r>
            <a:r>
              <a:rPr lang="en-GB" dirty="0" err="1" smtClean="0"/>
              <a:t>học</a:t>
            </a:r>
            <a:r>
              <a:rPr lang="en-GB" dirty="0" smtClean="0"/>
              <a:t> </a:t>
            </a:r>
            <a:r>
              <a:rPr lang="en-GB" dirty="0" err="1" smtClean="0"/>
              <a:t>sâu</a:t>
            </a:r>
            <a:r>
              <a:rPr lang="en-GB" dirty="0" smtClean="0"/>
              <a:t>)</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Lecturer: Van Khoa 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731025" y="1664049"/>
            <a:ext cx="3515726" cy="2343800"/>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endParaRPr dirty="0"/>
          </a:p>
        </p:txBody>
      </p:sp>
      <p:graphicFrame>
        <p:nvGraphicFramePr>
          <p:cNvPr id="133" name="Google Shape;133;p24"/>
          <p:cNvGraphicFramePr/>
          <p:nvPr>
            <p:extLst>
              <p:ext uri="{D42A27DB-BD31-4B8C-83A1-F6EECF244321}">
                <p14:modId xmlns:p14="http://schemas.microsoft.com/office/powerpoint/2010/main" val="2714701610"/>
              </p:ext>
            </p:extLst>
          </p:nvPr>
        </p:nvGraphicFramePr>
        <p:xfrm>
          <a:off x="1659150" y="1017725"/>
          <a:ext cx="5825675" cy="4099828"/>
        </p:xfrm>
        <a:graphic>
          <a:graphicData uri="http://schemas.openxmlformats.org/drawingml/2006/table">
            <a:tbl>
              <a:tblPr>
                <a:noFill/>
                <a:tableStyleId>{49C6334E-03EE-45CD-84BE-7DB7E0D35812}</a:tableStyleId>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a:t>Li thuyet</a:t>
                      </a:r>
                      <a:endParaRPr sz="1000" b="1"/>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dirty="0"/>
                        <a:t>Introduction</a:t>
                      </a:r>
                      <a:endParaRPr sz="1000" dirty="0"/>
                    </a:p>
                    <a:p>
                      <a:pPr marL="0" lvl="0" indent="0" algn="l" rtl="0">
                        <a:lnSpc>
                          <a:spcPct val="115000"/>
                        </a:lnSpc>
                        <a:spcBef>
                          <a:spcPts val="0"/>
                        </a:spcBef>
                        <a:spcAft>
                          <a:spcPts val="0"/>
                        </a:spcAft>
                        <a:buNone/>
                      </a:pPr>
                      <a:r>
                        <a:rPr lang="en-US" sz="1000" dirty="0" smtClean="0"/>
                        <a:t>Linear regression</a:t>
                      </a:r>
                      <a:endParaRPr sz="1000" dirty="0"/>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Lam </a:t>
                      </a:r>
                      <a:r>
                        <a:rPr lang="en-GB" sz="1000" dirty="0" err="1"/>
                        <a:t>quen</a:t>
                      </a:r>
                      <a:r>
                        <a:rPr lang="en-GB" sz="1000" dirty="0"/>
                        <a:t> </a:t>
                      </a:r>
                      <a:r>
                        <a:rPr lang="en-GB" sz="1000" dirty="0" err="1"/>
                        <a:t>voi</a:t>
                      </a:r>
                      <a:r>
                        <a:rPr lang="en-GB" sz="1000" dirty="0"/>
                        <a:t> tensor, </a:t>
                      </a:r>
                      <a:r>
                        <a:rPr lang="en-GB" sz="1000" dirty="0" err="1"/>
                        <a:t>cac</a:t>
                      </a:r>
                      <a:r>
                        <a:rPr lang="en-GB" sz="1000" dirty="0"/>
                        <a:t> ham co ban </a:t>
                      </a:r>
                      <a:r>
                        <a:rPr lang="en-GB" sz="1000" dirty="0" err="1"/>
                        <a:t>cua</a:t>
                      </a:r>
                      <a:r>
                        <a:rPr lang="en-GB" sz="1000" dirty="0"/>
                        <a:t> </a:t>
                      </a:r>
                      <a:r>
                        <a:rPr lang="en-GB" sz="1000" dirty="0" err="1"/>
                        <a:t>tensorflow</a:t>
                      </a:r>
                      <a:r>
                        <a:rPr lang="en-GB" sz="1000" dirty="0"/>
                        <a:t> </a:t>
                      </a:r>
                      <a:r>
                        <a:rPr lang="en-GB" sz="1000" dirty="0" err="1"/>
                        <a:t>va</a:t>
                      </a:r>
                      <a:r>
                        <a:rPr lang="en-GB" sz="1000" dirty="0"/>
                        <a:t> </a:t>
                      </a:r>
                      <a:r>
                        <a:rPr lang="en-GB" sz="1000" dirty="0" err="1"/>
                        <a:t>keras</a:t>
                      </a:r>
                      <a:endParaRPr sz="1000" dirty="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dirty="0"/>
                        <a:t>Artificial Neural Network </a:t>
                      </a:r>
                      <a:r>
                        <a:rPr lang="en-GB" sz="1000" dirty="0" err="1"/>
                        <a:t>và</a:t>
                      </a:r>
                      <a:r>
                        <a:rPr lang="en-GB" sz="1000" dirty="0"/>
                        <a:t> Deep Neural Network</a:t>
                      </a:r>
                      <a:endParaRPr sz="1000" dirty="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Dataloader, optimizer, loss, metrics</a:t>
                      </a:r>
                      <a:endParaRPr sz="1000"/>
                    </a:p>
                    <a:p>
                      <a:pPr marL="137160" lvl="0" indent="-137160" algn="l" rtl="0">
                        <a:lnSpc>
                          <a:spcPct val="115000"/>
                        </a:lnSpc>
                        <a:spcBef>
                          <a:spcPts val="0"/>
                        </a:spcBef>
                        <a:spcAft>
                          <a:spcPts val="0"/>
                        </a:spcAft>
                        <a:buNone/>
                      </a:pPr>
                      <a:r>
                        <a:rPr lang="en-GB" sz="1000"/>
                        <a:t>- MNIST or Fashion MNIST classification with ANN</a:t>
                      </a:r>
                      <a:endParaRPr sz="100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dirty="0" err="1"/>
                        <a:t>Mạng</a:t>
                      </a:r>
                      <a:r>
                        <a:rPr lang="en-GB" sz="1000" dirty="0"/>
                        <a:t> neuron </a:t>
                      </a:r>
                      <a:r>
                        <a:rPr lang="en-GB" sz="1000" dirty="0" err="1"/>
                        <a:t>tích</a:t>
                      </a:r>
                      <a:r>
                        <a:rPr lang="en-GB" sz="1000" dirty="0"/>
                        <a:t> </a:t>
                      </a:r>
                      <a:r>
                        <a:rPr lang="en-GB" sz="1000" dirty="0" err="1"/>
                        <a:t>chập</a:t>
                      </a:r>
                      <a:r>
                        <a:rPr lang="en-GB" sz="1000" dirty="0"/>
                        <a:t> (Convolutional Neural Network)</a:t>
                      </a:r>
                      <a:endParaRPr sz="1000" dirty="0"/>
                    </a:p>
                    <a:p>
                      <a:pPr marL="0" lvl="0" indent="0" algn="l" rtl="0">
                        <a:lnSpc>
                          <a:spcPct val="115000"/>
                        </a:lnSpc>
                        <a:spcBef>
                          <a:spcPts val="0"/>
                        </a:spcBef>
                        <a:spcAft>
                          <a:spcPts val="0"/>
                        </a:spcAft>
                        <a:buNone/>
                      </a:pPr>
                      <a:r>
                        <a:rPr lang="en-GB" sz="1000" dirty="0"/>
                        <a:t>-overfitting and </a:t>
                      </a:r>
                      <a:r>
                        <a:rPr lang="en-GB" sz="1000" dirty="0" err="1"/>
                        <a:t>underfitting</a:t>
                      </a:r>
                      <a:endParaRPr sz="1000" dirty="0"/>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Nhận</a:t>
                      </a:r>
                      <a:r>
                        <a:rPr lang="en-GB" sz="1000" dirty="0"/>
                        <a:t> </a:t>
                      </a:r>
                      <a:r>
                        <a:rPr lang="en-GB" sz="1000" dirty="0" err="1"/>
                        <a:t>dạng</a:t>
                      </a:r>
                      <a:r>
                        <a:rPr lang="en-GB" sz="1000" dirty="0"/>
                        <a:t> </a:t>
                      </a:r>
                      <a:r>
                        <a:rPr lang="en-GB" sz="1000" dirty="0" err="1"/>
                        <a:t>chữ</a:t>
                      </a:r>
                      <a:r>
                        <a:rPr lang="en-GB" sz="1000" dirty="0"/>
                        <a:t> </a:t>
                      </a:r>
                      <a:r>
                        <a:rPr lang="en-GB" sz="1000" dirty="0" err="1"/>
                        <a:t>số</a:t>
                      </a:r>
                      <a:r>
                        <a:rPr lang="en-GB" sz="1000" dirty="0"/>
                        <a:t> </a:t>
                      </a:r>
                      <a:r>
                        <a:rPr lang="en-GB" sz="1000" dirty="0" err="1"/>
                        <a:t>viết</a:t>
                      </a:r>
                      <a:r>
                        <a:rPr lang="en-GB" sz="1000" dirty="0"/>
                        <a:t> </a:t>
                      </a:r>
                      <a:r>
                        <a:rPr lang="en-GB" sz="1000" dirty="0" err="1"/>
                        <a:t>tay</a:t>
                      </a:r>
                      <a:r>
                        <a:rPr lang="en-GB" sz="1000" dirty="0"/>
                        <a:t> MNIST</a:t>
                      </a:r>
                      <a:endParaRPr sz="1000" dirty="0"/>
                    </a:p>
                    <a:p>
                      <a:pPr marL="137160" lvl="0" indent="-137160" algn="l" rtl="0">
                        <a:lnSpc>
                          <a:spcPct val="115000"/>
                        </a:lnSpc>
                        <a:spcBef>
                          <a:spcPts val="0"/>
                        </a:spcBef>
                        <a:spcAft>
                          <a:spcPts val="0"/>
                        </a:spcAft>
                        <a:buNone/>
                      </a:pPr>
                      <a:r>
                        <a:rPr lang="en-GB" sz="1000" dirty="0"/>
                        <a:t>- </a:t>
                      </a:r>
                      <a:r>
                        <a:rPr lang="en-GB" sz="1000" dirty="0" err="1"/>
                        <a:t>Nhận</a:t>
                      </a:r>
                      <a:r>
                        <a:rPr lang="en-GB" sz="1000" dirty="0"/>
                        <a:t> </a:t>
                      </a:r>
                      <a:r>
                        <a:rPr lang="en-GB" sz="1000" dirty="0" err="1"/>
                        <a:t>dạng</a:t>
                      </a:r>
                      <a:r>
                        <a:rPr lang="en-GB" sz="1000" dirty="0"/>
                        <a:t> </a:t>
                      </a:r>
                      <a:r>
                        <a:rPr lang="en-GB" sz="1000" dirty="0" err="1"/>
                        <a:t>sản</a:t>
                      </a:r>
                      <a:r>
                        <a:rPr lang="en-GB" sz="1000" dirty="0"/>
                        <a:t> </a:t>
                      </a:r>
                      <a:r>
                        <a:rPr lang="en-GB" sz="1000" dirty="0" err="1"/>
                        <a:t>phẩm</a:t>
                      </a:r>
                      <a:r>
                        <a:rPr lang="en-GB" sz="1000" dirty="0"/>
                        <a:t> </a:t>
                      </a:r>
                      <a:r>
                        <a:rPr lang="en-GB" sz="1000" dirty="0" err="1"/>
                        <a:t>thời</a:t>
                      </a:r>
                      <a:r>
                        <a:rPr lang="en-GB" sz="1000" dirty="0"/>
                        <a:t> </a:t>
                      </a:r>
                      <a:r>
                        <a:rPr lang="en-GB" sz="1000" dirty="0" err="1"/>
                        <a:t>trang</a:t>
                      </a:r>
                      <a:endParaRPr sz="1000" dirty="0"/>
                    </a:p>
                  </a:txBody>
                  <a:tcPr marL="27425" marR="27425" marT="27425" marB="27425" anchor="ct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sz="1000" b="1"/>
                        <a:t>Tuần 4</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dirty="0" err="1"/>
                        <a:t>Một</a:t>
                      </a:r>
                      <a:r>
                        <a:rPr lang="en-GB" sz="1000" dirty="0"/>
                        <a:t> </a:t>
                      </a:r>
                      <a:r>
                        <a:rPr lang="en-GB" sz="1000" dirty="0" err="1"/>
                        <a:t>số</a:t>
                      </a:r>
                      <a:r>
                        <a:rPr lang="en-GB" sz="1000" dirty="0"/>
                        <a:t> </a:t>
                      </a:r>
                      <a:r>
                        <a:rPr lang="en-GB" sz="1000" dirty="0" err="1"/>
                        <a:t>kỹ</a:t>
                      </a:r>
                      <a:r>
                        <a:rPr lang="en-GB" sz="1000" dirty="0"/>
                        <a:t> </a:t>
                      </a:r>
                      <a:r>
                        <a:rPr lang="en-GB" sz="1000" dirty="0" err="1"/>
                        <a:t>thuật</a:t>
                      </a:r>
                      <a:r>
                        <a:rPr lang="en-GB" sz="1000" dirty="0"/>
                        <a:t> </a:t>
                      </a:r>
                      <a:r>
                        <a:rPr lang="en-GB" sz="1000" dirty="0" err="1"/>
                        <a:t>cải</a:t>
                      </a:r>
                      <a:r>
                        <a:rPr lang="en-GB" sz="1000" dirty="0"/>
                        <a:t> </a:t>
                      </a:r>
                      <a:r>
                        <a:rPr lang="en-GB" sz="1000" dirty="0" err="1"/>
                        <a:t>tiến</a:t>
                      </a:r>
                      <a:r>
                        <a:rPr lang="en-GB" sz="1000" dirty="0"/>
                        <a:t> CNN</a:t>
                      </a:r>
                      <a:endParaRPr sz="1000" dirty="0"/>
                    </a:p>
                    <a:p>
                      <a:pPr marL="0" lvl="0" indent="0" algn="l" rtl="0">
                        <a:lnSpc>
                          <a:spcPct val="115000"/>
                        </a:lnSpc>
                        <a:spcBef>
                          <a:spcPts val="0"/>
                        </a:spcBef>
                        <a:spcAft>
                          <a:spcPts val="0"/>
                        </a:spcAft>
                        <a:buNone/>
                      </a:pPr>
                      <a:r>
                        <a:rPr lang="en-GB" sz="1000" dirty="0"/>
                        <a:t>- </a:t>
                      </a:r>
                      <a:r>
                        <a:rPr lang="en-GB" sz="1000" dirty="0" err="1"/>
                        <a:t>BatchNorm</a:t>
                      </a:r>
                      <a:r>
                        <a:rPr lang="en-GB" sz="1000" dirty="0"/>
                        <a:t>/</a:t>
                      </a:r>
                      <a:r>
                        <a:rPr lang="en-GB" sz="1000" dirty="0" err="1"/>
                        <a:t>LayerNorm</a:t>
                      </a:r>
                      <a:endParaRPr sz="1000" dirty="0"/>
                    </a:p>
                    <a:p>
                      <a:pPr marL="0" lvl="0" indent="0" algn="l" rtl="0">
                        <a:lnSpc>
                          <a:spcPct val="115000"/>
                        </a:lnSpc>
                        <a:spcBef>
                          <a:spcPts val="0"/>
                        </a:spcBef>
                        <a:spcAft>
                          <a:spcPts val="0"/>
                        </a:spcAft>
                        <a:buNone/>
                      </a:pPr>
                      <a:r>
                        <a:rPr lang="en-GB" sz="1000" dirty="0"/>
                        <a:t>- Dropout</a:t>
                      </a:r>
                      <a:endParaRPr sz="1000" dirty="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Nhận dạng MNIST</a:t>
                      </a:r>
                      <a:endParaRPr sz="1000"/>
                    </a:p>
                    <a:p>
                      <a:pPr marL="137160" lvl="0" indent="-137160" algn="l" rtl="0">
                        <a:lnSpc>
                          <a:spcPct val="115000"/>
                        </a:lnSpc>
                        <a:spcBef>
                          <a:spcPts val="0"/>
                        </a:spcBef>
                        <a:spcAft>
                          <a:spcPts val="0"/>
                        </a:spcAft>
                        <a:buNone/>
                      </a:pPr>
                      <a:r>
                        <a:rPr lang="en-GB" sz="1000"/>
                        <a:t>- Nhận dạng sản phẩm thời trang</a:t>
                      </a:r>
                      <a:endParaRPr sz="100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dirty="0" err="1"/>
                        <a:t>Mạng</a:t>
                      </a:r>
                      <a:r>
                        <a:rPr lang="en-GB" sz="1000" dirty="0"/>
                        <a:t> neuron </a:t>
                      </a:r>
                      <a:r>
                        <a:rPr lang="en-GB" sz="1000" dirty="0" err="1"/>
                        <a:t>hồi</a:t>
                      </a:r>
                      <a:r>
                        <a:rPr lang="en-GB" sz="1000" dirty="0"/>
                        <a:t> </a:t>
                      </a:r>
                      <a:r>
                        <a:rPr lang="en-GB" sz="1000" dirty="0" err="1"/>
                        <a:t>quy</a:t>
                      </a:r>
                      <a:r>
                        <a:rPr lang="en-GB" sz="1000" dirty="0"/>
                        <a:t> (Recurrent Neural Network)</a:t>
                      </a:r>
                      <a:endParaRPr sz="1000" dirty="0"/>
                    </a:p>
                    <a:p>
                      <a:pPr marL="0" lvl="0" indent="0" algn="l" rtl="0">
                        <a:lnSpc>
                          <a:spcPct val="115000"/>
                        </a:lnSpc>
                        <a:spcBef>
                          <a:spcPts val="0"/>
                        </a:spcBef>
                        <a:spcAft>
                          <a:spcPts val="0"/>
                        </a:spcAft>
                        <a:buNone/>
                      </a:pPr>
                      <a:r>
                        <a:rPr lang="en-GB" sz="1000" dirty="0"/>
                        <a:t>LSTM, GRU</a:t>
                      </a:r>
                      <a:endParaRPr sz="1000" dirty="0"/>
                    </a:p>
                    <a:p>
                      <a:pPr marL="0" lvl="0" indent="0" algn="l" rtl="0">
                        <a:lnSpc>
                          <a:spcPct val="115000"/>
                        </a:lnSpc>
                        <a:spcBef>
                          <a:spcPts val="0"/>
                        </a:spcBef>
                        <a:spcAft>
                          <a:spcPts val="0"/>
                        </a:spcAft>
                        <a:buNone/>
                      </a:pPr>
                      <a:r>
                        <a:rPr lang="en-GB" sz="1000" dirty="0"/>
                        <a:t>-diminish gradient, explode gradient</a:t>
                      </a:r>
                      <a:endParaRPr sz="1000" dirty="0"/>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data</a:t>
                      </a:r>
                      <a:endParaRPr sz="1000" dirty="0"/>
                    </a:p>
                    <a:p>
                      <a:pPr marL="137160" lvl="0" indent="-137160" algn="l" rtl="0">
                        <a:lnSpc>
                          <a:spcPct val="115000"/>
                        </a:lnSpc>
                        <a:spcBef>
                          <a:spcPts val="0"/>
                        </a:spcBef>
                        <a:spcAft>
                          <a:spcPts val="0"/>
                        </a:spcAft>
                        <a:buNone/>
                      </a:pP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err="1"/>
                        <a:t>Cơ</a:t>
                      </a:r>
                      <a:r>
                        <a:rPr lang="en-GB" sz="1000" dirty="0"/>
                        <a:t> </a:t>
                      </a:r>
                      <a:r>
                        <a:rPr lang="en-GB" sz="1000" dirty="0" err="1"/>
                        <a:t>chế</a:t>
                      </a:r>
                      <a:r>
                        <a:rPr lang="en-GB" sz="1000" dirty="0"/>
                        <a:t> Attention</a:t>
                      </a:r>
                      <a:endParaRPr sz="1000" dirty="0"/>
                    </a:p>
                    <a:p>
                      <a:pPr marL="0" lvl="0" indent="0" algn="l" rtl="0">
                        <a:lnSpc>
                          <a:spcPct val="115000"/>
                        </a:lnSpc>
                        <a:spcBef>
                          <a:spcPts val="0"/>
                        </a:spcBef>
                        <a:spcAft>
                          <a:spcPts val="0"/>
                        </a:spcAft>
                        <a:buNone/>
                      </a:pPr>
                      <a:r>
                        <a:rPr lang="en-GB" sz="1000" dirty="0" err="1"/>
                        <a:t>Kết</a:t>
                      </a:r>
                      <a:r>
                        <a:rPr lang="en-GB" sz="1000" dirty="0"/>
                        <a:t> </a:t>
                      </a:r>
                      <a:r>
                        <a:rPr lang="en-GB" sz="1000" dirty="0" err="1"/>
                        <a:t>hợp</a:t>
                      </a:r>
                      <a:r>
                        <a:rPr lang="en-GB" sz="1000" dirty="0"/>
                        <a:t> Attention </a:t>
                      </a:r>
                      <a:r>
                        <a:rPr lang="en-GB" sz="1000" dirty="0" err="1"/>
                        <a:t>vào</a:t>
                      </a:r>
                      <a:r>
                        <a:rPr lang="en-GB" sz="1000" dirty="0"/>
                        <a:t> LSTM, GRU, </a:t>
                      </a:r>
                      <a:r>
                        <a:rPr lang="en-GB" sz="1000" dirty="0" smtClean="0"/>
                        <a:t>transformer</a:t>
                      </a:r>
                    </a:p>
                    <a:p>
                      <a:pPr marL="0" lvl="0" indent="0" algn="l" rtl="0">
                        <a:lnSpc>
                          <a:spcPct val="115000"/>
                        </a:lnSpc>
                        <a:spcBef>
                          <a:spcPts val="0"/>
                        </a:spcBef>
                        <a:spcAft>
                          <a:spcPts val="0"/>
                        </a:spcAft>
                        <a:buNone/>
                      </a:pPr>
                      <a:r>
                        <a:rPr lang="en-GB" sz="1000" dirty="0" err="1" smtClean="0"/>
                        <a:t>Bài</a:t>
                      </a:r>
                      <a:r>
                        <a:rPr lang="en-GB" sz="1000" baseline="0" dirty="0" smtClean="0"/>
                        <a:t> </a:t>
                      </a:r>
                      <a:r>
                        <a:rPr lang="en-GB" sz="1000" baseline="0" dirty="0" err="1" smtClean="0"/>
                        <a:t>tập</a:t>
                      </a:r>
                      <a:r>
                        <a:rPr lang="en-GB" sz="1000" baseline="0" dirty="0" smtClean="0"/>
                        <a:t> </a:t>
                      </a:r>
                      <a:r>
                        <a:rPr lang="en-GB" sz="1000" baseline="0" dirty="0" err="1" smtClean="0"/>
                        <a:t>giữa</a:t>
                      </a:r>
                      <a:r>
                        <a:rPr lang="en-GB" sz="1000" baseline="0" dirty="0" smtClean="0"/>
                        <a:t> </a:t>
                      </a:r>
                      <a:r>
                        <a:rPr lang="en-GB" sz="1000" baseline="0" dirty="0" err="1" smtClean="0"/>
                        <a:t>kỳ</a:t>
                      </a:r>
                      <a:endParaRPr sz="1000" dirty="0"/>
                    </a:p>
                  </a:txBody>
                  <a:tcPr marL="45725" marR="45725" marT="45725" marB="45725" anchor="ct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NLP </a:t>
                      </a:r>
                      <a:r>
                        <a:rPr lang="en-GB" sz="1000" dirty="0" err="1"/>
                        <a:t>để</a:t>
                      </a:r>
                      <a:r>
                        <a:rPr lang="en-GB" sz="1000" dirty="0"/>
                        <a:t> </a:t>
                      </a:r>
                      <a:r>
                        <a:rPr lang="en-GB" sz="1000" dirty="0" err="1"/>
                        <a:t>phân</a:t>
                      </a:r>
                      <a:r>
                        <a:rPr lang="en-GB" sz="1000" dirty="0"/>
                        <a:t> </a:t>
                      </a:r>
                      <a:r>
                        <a:rPr lang="en-GB" sz="1000" dirty="0" err="1"/>
                        <a:t>tích</a:t>
                      </a:r>
                      <a:r>
                        <a:rPr lang="en-GB" sz="1000" dirty="0"/>
                        <a:t> </a:t>
                      </a:r>
                      <a:r>
                        <a:rPr lang="en-GB" sz="1000" dirty="0" err="1"/>
                        <a:t>phản</a:t>
                      </a:r>
                      <a:r>
                        <a:rPr lang="en-GB" sz="1000" dirty="0"/>
                        <a:t> </a:t>
                      </a:r>
                      <a:r>
                        <a:rPr lang="en-GB" sz="1000" dirty="0" err="1"/>
                        <a:t>hồi</a:t>
                      </a:r>
                      <a:r>
                        <a:rPr lang="en-GB" sz="1000" dirty="0"/>
                        <a:t> </a:t>
                      </a:r>
                      <a:r>
                        <a:rPr lang="en-GB" sz="1000" dirty="0" err="1"/>
                        <a:t>khách</a:t>
                      </a:r>
                      <a:r>
                        <a:rPr lang="en-GB" sz="1000" dirty="0"/>
                        <a:t> </a:t>
                      </a:r>
                      <a:r>
                        <a:rPr lang="en-GB" sz="1000" dirty="0" err="1"/>
                        <a:t>hàng</a:t>
                      </a: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Course content</a:t>
            </a:r>
            <a:endParaRPr/>
          </a:p>
        </p:txBody>
      </p:sp>
      <p:graphicFrame>
        <p:nvGraphicFramePr>
          <p:cNvPr id="139" name="Google Shape;139;p25"/>
          <p:cNvGraphicFramePr/>
          <p:nvPr>
            <p:extLst>
              <p:ext uri="{D42A27DB-BD31-4B8C-83A1-F6EECF244321}">
                <p14:modId xmlns:p14="http://schemas.microsoft.com/office/powerpoint/2010/main" val="1507033676"/>
              </p:ext>
            </p:extLst>
          </p:nvPr>
        </p:nvGraphicFramePr>
        <p:xfrm>
          <a:off x="1445500" y="1331050"/>
          <a:ext cx="5825675" cy="3384850"/>
        </p:xfrm>
        <a:graphic>
          <a:graphicData uri="http://schemas.openxmlformats.org/drawingml/2006/table">
            <a:tbl>
              <a:tblPr>
                <a:noFill/>
                <a:tableStyleId>{49C6334E-03EE-45CD-84BE-7DB7E0D35812}</a:tableStyleId>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a:t>Li thuyet</a:t>
                      </a:r>
                      <a:endParaRPr sz="1000" b="1"/>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Lam lai mot bai tap classification with pytorch</a:t>
                      </a:r>
                      <a:endParaRPr sz="1000"/>
                    </a:p>
                    <a:p>
                      <a:pPr marL="0" lvl="0" indent="0" algn="l" rtl="0">
                        <a:lnSpc>
                          <a:spcPct val="115000"/>
                        </a:lnSpc>
                        <a:spcBef>
                          <a:spcPts val="0"/>
                        </a:spcBef>
                        <a:spcAft>
                          <a:spcPts val="0"/>
                        </a:spcAft>
                        <a:buNone/>
                      </a:pPr>
                      <a:r>
                        <a:rPr lang="en-GB" sz="1000"/>
                        <a:t>- segmentation with medical images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Object detection voi YOLO</a:t>
                      </a:r>
                      <a:endParaRPr sz="1000"/>
                    </a:p>
                    <a:p>
                      <a:pPr marL="0" lvl="0" indent="0" algn="l" rtl="0">
                        <a:lnSpc>
                          <a:spcPct val="115000"/>
                        </a:lnSpc>
                        <a:spcBef>
                          <a:spcPts val="0"/>
                        </a:spcBef>
                        <a:spcAft>
                          <a:spcPts val="0"/>
                        </a:spcAft>
                        <a:buNone/>
                      </a:pPr>
                      <a:r>
                        <a:rPr lang="en-GB" sz="1000"/>
                        <a:t>Anchors, input, output, RetinaNet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YOLOv3, YOLOv4, YOLOv5</a:t>
                      </a:r>
                      <a:endParaRPr sz="1000"/>
                    </a:p>
                    <a:p>
                      <a:pPr marL="0" lvl="0" indent="0" algn="l" rtl="0">
                        <a:lnSpc>
                          <a:spcPct val="115000"/>
                        </a:lnSpc>
                        <a:spcBef>
                          <a:spcPts val="0"/>
                        </a:spcBef>
                        <a:spcAft>
                          <a:spcPts val="0"/>
                        </a:spcAft>
                        <a:buNone/>
                      </a:pPr>
                      <a:r>
                        <a:rPr lang="en-GB" sz="1000"/>
                        <a:t>- Ứng dụng mạng Darknet cho YOLO</a:t>
                      </a:r>
                      <a:endParaRPr sz="1000"/>
                    </a:p>
                    <a:p>
                      <a:pPr marL="0" lvl="0" indent="0" algn="l" rtl="0">
                        <a:lnSpc>
                          <a:spcPct val="115000"/>
                        </a:lnSpc>
                        <a:spcBef>
                          <a:spcPts val="0"/>
                        </a:spcBef>
                        <a:spcAft>
                          <a:spcPts val="0"/>
                        </a:spcAft>
                        <a:buNone/>
                      </a:pPr>
                      <a:r>
                        <a:rPr lang="en-GB" sz="1000"/>
                        <a:t>- Nhận dạng các loài vật trong ảnh (supervised learning)</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OCR</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GB" sz="1000"/>
                        <a:t>OCR</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sz="1000" b="1"/>
                        <a:t>Tuần 10</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Generative networks</a:t>
                      </a:r>
                      <a:endParaRPr sz="1000"/>
                    </a:p>
                    <a:p>
                      <a:pPr marL="0" lvl="0" indent="0" algn="l" rtl="0">
                        <a:lnSpc>
                          <a:spcPct val="115000"/>
                        </a:lnSpc>
                        <a:spcBef>
                          <a:spcPts val="0"/>
                        </a:spcBef>
                        <a:spcAft>
                          <a:spcPts val="0"/>
                        </a:spcAft>
                        <a:buNone/>
                      </a:pPr>
                      <a:r>
                        <a:rPr lang="en-GB" sz="1000"/>
                        <a:t>AE, VAE GANS</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GB" sz="1000"/>
                        <a:t>- Thực hành AE trên MNIST</a:t>
                      </a:r>
                      <a:endParaRPr sz="1000"/>
                    </a:p>
                    <a:p>
                      <a:pPr marL="137160" lvl="0" indent="-137160" algn="l" rtl="0">
                        <a:lnSpc>
                          <a:spcPct val="115000"/>
                        </a:lnSpc>
                        <a:spcBef>
                          <a:spcPts val="0"/>
                        </a:spcBef>
                        <a:spcAft>
                          <a:spcPts val="0"/>
                        </a:spcAft>
                        <a:buNone/>
                      </a:pPr>
                      <a:r>
                        <a:rPr lang="en-GB" sz="1000"/>
                        <a:t>- Thực hành AE trên dữ liệu số</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Graph Neural Network</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err="1"/>
                        <a:t>Xây</a:t>
                      </a:r>
                      <a:r>
                        <a:rPr lang="en-GB" sz="1000" dirty="0"/>
                        <a:t> </a:t>
                      </a:r>
                      <a:r>
                        <a:rPr lang="en-GB" sz="1000" dirty="0" err="1"/>
                        <a:t>dựng</a:t>
                      </a:r>
                      <a:r>
                        <a:rPr lang="en-GB" sz="1000" dirty="0"/>
                        <a:t> GNN </a:t>
                      </a:r>
                      <a:r>
                        <a:rPr lang="en-GB" sz="1000" dirty="0" err="1"/>
                        <a:t>gợi</a:t>
                      </a:r>
                      <a:r>
                        <a:rPr lang="en-GB" sz="1000" dirty="0"/>
                        <a:t> ý </a:t>
                      </a:r>
                      <a:r>
                        <a:rPr lang="en-GB" sz="1000" dirty="0" err="1"/>
                        <a:t>phim</a:t>
                      </a:r>
                      <a:r>
                        <a:rPr lang="en-GB" sz="1000" dirty="0"/>
                        <a:t>, </a:t>
                      </a:r>
                      <a:r>
                        <a:rPr lang="en-GB" sz="1000" dirty="0" err="1"/>
                        <a:t>sản</a:t>
                      </a:r>
                      <a:r>
                        <a:rPr lang="en-GB" sz="1000" dirty="0"/>
                        <a:t> </a:t>
                      </a:r>
                      <a:r>
                        <a:rPr lang="en-GB" sz="1000" dirty="0" err="1"/>
                        <a:t>phẩm</a:t>
                      </a:r>
                      <a:r>
                        <a:rPr lang="en-GB" sz="1000" dirty="0"/>
                        <a:t> </a:t>
                      </a:r>
                      <a:r>
                        <a:rPr lang="en-GB" sz="1000" dirty="0" err="1"/>
                        <a:t>cần</a:t>
                      </a:r>
                      <a:r>
                        <a:rPr lang="en-GB" sz="1000" dirty="0"/>
                        <a:t> </a:t>
                      </a:r>
                      <a:r>
                        <a:rPr lang="en-GB" sz="1000" dirty="0" err="1"/>
                        <a:t>mua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smtClean="0"/>
                        <a:t>- </a:t>
                      </a:r>
                      <a:r>
                        <a:rPr lang="en-GB" sz="1000" dirty="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dirty="0"/>
                        <a:t>- </a:t>
                      </a:r>
                      <a:r>
                        <a:rPr lang="en-GB" sz="1000" dirty="0" err="1"/>
                        <a:t>Từ</a:t>
                      </a:r>
                      <a:r>
                        <a:rPr lang="en-GB" sz="1000" dirty="0"/>
                        <a:t> </a:t>
                      </a:r>
                      <a:r>
                        <a:rPr lang="en-GB" sz="1000" dirty="0" err="1"/>
                        <a:t>bài</a:t>
                      </a:r>
                      <a:r>
                        <a:rPr lang="en-GB" sz="1000" dirty="0"/>
                        <a:t> </a:t>
                      </a:r>
                      <a:r>
                        <a:rPr lang="en-GB" sz="1000" dirty="0" err="1"/>
                        <a:t>toán</a:t>
                      </a:r>
                      <a:r>
                        <a:rPr lang="en-GB" sz="1000" dirty="0"/>
                        <a:t> </a:t>
                      </a:r>
                      <a:r>
                        <a:rPr lang="en-GB" sz="1000" dirty="0" err="1"/>
                        <a:t>nhận</a:t>
                      </a:r>
                      <a:r>
                        <a:rPr lang="en-GB" sz="1000" dirty="0"/>
                        <a:t> </a:t>
                      </a:r>
                      <a:r>
                        <a:rPr lang="en-GB" sz="1000" dirty="0" err="1"/>
                        <a:t>dạng</a:t>
                      </a:r>
                      <a:r>
                        <a:rPr lang="en-GB" sz="1000" dirty="0"/>
                        <a:t> </a:t>
                      </a:r>
                      <a:r>
                        <a:rPr lang="en-GB" sz="1000" dirty="0" err="1"/>
                        <a:t>vật</a:t>
                      </a:r>
                      <a:r>
                        <a:rPr lang="en-GB" sz="1000" dirty="0"/>
                        <a:t> </a:t>
                      </a:r>
                      <a:r>
                        <a:rPr lang="en-GB" sz="1000" dirty="0" err="1"/>
                        <a:t>dụng</a:t>
                      </a:r>
                      <a:r>
                        <a:rPr lang="en-GB" sz="1000" dirty="0"/>
                        <a:t> sang </a:t>
                      </a:r>
                      <a:r>
                        <a:rPr lang="en-GB" sz="1000" dirty="0" err="1"/>
                        <a:t>bài</a:t>
                      </a:r>
                      <a:r>
                        <a:rPr lang="en-GB" sz="1000" dirty="0"/>
                        <a:t> </a:t>
                      </a:r>
                      <a:r>
                        <a:rPr lang="en-GB" sz="1000" dirty="0" err="1"/>
                        <a:t>toán</a:t>
                      </a:r>
                      <a:r>
                        <a:rPr lang="en-GB" sz="1000" dirty="0"/>
                        <a:t> </a:t>
                      </a:r>
                      <a:r>
                        <a:rPr lang="en-GB" sz="1000" dirty="0" err="1"/>
                        <a:t>nhận</a:t>
                      </a:r>
                      <a:r>
                        <a:rPr lang="en-GB" sz="1000" dirty="0"/>
                        <a:t> </a:t>
                      </a:r>
                      <a:r>
                        <a:rPr lang="en-GB" sz="1000" dirty="0" err="1"/>
                        <a:t>dạng</a:t>
                      </a:r>
                      <a:r>
                        <a:rPr lang="en-GB" sz="1000" dirty="0"/>
                        <a:t> </a:t>
                      </a:r>
                      <a:r>
                        <a:rPr lang="en-GB" sz="1000" dirty="0" err="1"/>
                        <a:t>thời</a:t>
                      </a:r>
                      <a:r>
                        <a:rPr lang="en-GB" sz="1000" dirty="0"/>
                        <a:t> </a:t>
                      </a:r>
                      <a:r>
                        <a:rPr lang="en-GB" sz="1000" dirty="0" err="1"/>
                        <a:t>trang</a:t>
                      </a:r>
                      <a:endParaRPr sz="1000" dirty="0"/>
                    </a:p>
                    <a:p>
                      <a:pPr marL="0" lvl="0" indent="0" algn="l" rtl="0">
                        <a:lnSpc>
                          <a:spcPct val="115000"/>
                        </a:lnSpc>
                        <a:spcBef>
                          <a:spcPts val="0"/>
                        </a:spcBef>
                        <a:spcAft>
                          <a:spcPts val="0"/>
                        </a:spcAft>
                        <a:buNone/>
                      </a:pPr>
                      <a:r>
                        <a:rPr lang="en-GB" sz="1000" dirty="0"/>
                        <a:t>- </a:t>
                      </a:r>
                      <a:r>
                        <a:rPr lang="en-GB" sz="1000" dirty="0" err="1"/>
                        <a:t>Ôn</a:t>
                      </a:r>
                      <a:r>
                        <a:rPr lang="en-GB" sz="1000" dirty="0"/>
                        <a:t> </a:t>
                      </a:r>
                      <a:r>
                        <a:rPr lang="en-GB" sz="1000" dirty="0" err="1"/>
                        <a:t>tập</a:t>
                      </a:r>
                      <a:r>
                        <a:rPr lang="en-GB" sz="1000" dirty="0"/>
                        <a:t> &amp; </a:t>
                      </a:r>
                      <a:r>
                        <a:rPr lang="en-GB" sz="1000" dirty="0" err="1"/>
                        <a:t>Trình</a:t>
                      </a:r>
                      <a:r>
                        <a:rPr lang="en-GB" sz="1000" dirty="0"/>
                        <a:t> </a:t>
                      </a:r>
                      <a:r>
                        <a:rPr lang="en-GB" sz="1000" dirty="0" err="1"/>
                        <a:t>bày</a:t>
                      </a:r>
                      <a:r>
                        <a:rPr lang="en-GB" sz="1000" dirty="0"/>
                        <a:t> project</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smtClean="0"/>
              <a:t>Model </a:t>
            </a:r>
            <a:r>
              <a:rPr lang="en-GB" dirty="0" err="1" smtClean="0"/>
              <a:t>tuyến</a:t>
            </a:r>
            <a:r>
              <a:rPr lang="en-GB" dirty="0" smtClean="0"/>
              <a:t> </a:t>
            </a:r>
            <a:r>
              <a:rPr lang="en-GB" dirty="0" err="1" smtClean="0"/>
              <a:t>tính</a:t>
            </a:r>
            <a:r>
              <a:rPr lang="en-GB" dirty="0" smtClean="0"/>
              <a:t> (linear)</a:t>
            </a:r>
            <a:endParaRPr dirty="0"/>
          </a:p>
        </p:txBody>
      </p:sp>
    </p:spTree>
    <p:extLst>
      <p:ext uri="{BB962C8B-B14F-4D97-AF65-F5344CB8AC3E}">
        <p14:creationId xmlns:p14="http://schemas.microsoft.com/office/powerpoint/2010/main" val="412209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Model </a:t>
            </a:r>
            <a:r>
              <a:rPr lang="fr-FR" dirty="0" err="1" smtClean="0"/>
              <a:t>tuyến</a:t>
            </a:r>
            <a:r>
              <a:rPr lang="fr-FR" dirty="0" smtClean="0"/>
              <a:t> </a:t>
            </a:r>
            <a:r>
              <a:rPr lang="fr-FR" dirty="0" err="1" smtClean="0"/>
              <a:t>tính</a:t>
            </a:r>
            <a:endParaRPr lang="en-US" dirty="0"/>
          </a:p>
        </p:txBody>
      </p:sp>
      <p:sp>
        <p:nvSpPr>
          <p:cNvPr id="3" name="Text Placeholder 2"/>
          <p:cNvSpPr>
            <a:spLocks noGrp="1"/>
          </p:cNvSpPr>
          <p:nvPr>
            <p:ph type="body" idx="1"/>
          </p:nvPr>
        </p:nvSpPr>
        <p:spPr/>
        <p:txBody>
          <a:bodyPr>
            <a:normAutofit/>
          </a:bodyPr>
          <a:lstStyle/>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114300" indent="0">
              <a:buNone/>
            </a:pPr>
            <a:endParaRPr lang="en-US" dirty="0"/>
          </a:p>
        </p:txBody>
      </p:sp>
      <p:pic>
        <p:nvPicPr>
          <p:cNvPr id="4" name="Picture 3"/>
          <p:cNvPicPr>
            <a:picLocks noChangeAspect="1"/>
          </p:cNvPicPr>
          <p:nvPr/>
        </p:nvPicPr>
        <p:blipFill>
          <a:blip r:embed="rId2"/>
          <a:stretch>
            <a:fillRect/>
          </a:stretch>
        </p:blipFill>
        <p:spPr>
          <a:xfrm>
            <a:off x="5090574" y="1540567"/>
            <a:ext cx="2352675" cy="457200"/>
          </a:xfrm>
          <a:prstGeom prst="rect">
            <a:avLst/>
          </a:prstGeom>
        </p:spPr>
      </p:pic>
      <p:pic>
        <p:nvPicPr>
          <p:cNvPr id="5" name="Picture 4"/>
          <p:cNvPicPr>
            <a:picLocks noChangeAspect="1"/>
          </p:cNvPicPr>
          <p:nvPr/>
        </p:nvPicPr>
        <p:blipFill>
          <a:blip r:embed="rId3"/>
          <a:stretch>
            <a:fillRect/>
          </a:stretch>
        </p:blipFill>
        <p:spPr>
          <a:xfrm>
            <a:off x="5090574" y="2132517"/>
            <a:ext cx="1219200" cy="428625"/>
          </a:xfrm>
          <a:prstGeom prst="rect">
            <a:avLst/>
          </a:prstGeom>
        </p:spPr>
      </p:pic>
      <p:pic>
        <p:nvPicPr>
          <p:cNvPr id="9" name="Picture 8"/>
          <p:cNvPicPr>
            <a:picLocks noChangeAspect="1"/>
          </p:cNvPicPr>
          <p:nvPr/>
        </p:nvPicPr>
        <p:blipFill>
          <a:blip r:embed="rId4"/>
          <a:stretch>
            <a:fillRect/>
          </a:stretch>
        </p:blipFill>
        <p:spPr>
          <a:xfrm>
            <a:off x="1609358" y="1311149"/>
            <a:ext cx="2576747" cy="1795037"/>
          </a:xfrm>
          <a:prstGeom prst="rect">
            <a:avLst/>
          </a:prstGeom>
        </p:spPr>
      </p:pic>
      <p:pic>
        <p:nvPicPr>
          <p:cNvPr id="7" name="Picture 6"/>
          <p:cNvPicPr>
            <a:picLocks noChangeAspect="1"/>
          </p:cNvPicPr>
          <p:nvPr/>
        </p:nvPicPr>
        <p:blipFill>
          <a:blip r:embed="rId5"/>
          <a:stretch>
            <a:fillRect/>
          </a:stretch>
        </p:blipFill>
        <p:spPr>
          <a:xfrm>
            <a:off x="3705624" y="3847720"/>
            <a:ext cx="2981325" cy="438150"/>
          </a:xfrm>
          <a:prstGeom prst="rect">
            <a:avLst/>
          </a:prstGeom>
        </p:spPr>
      </p:pic>
      <p:sp>
        <p:nvSpPr>
          <p:cNvPr id="6" name="TextBox 5"/>
          <p:cNvSpPr txBox="1"/>
          <p:nvPr/>
        </p:nvSpPr>
        <p:spPr>
          <a:xfrm>
            <a:off x="2651870" y="3626457"/>
            <a:ext cx="3068469" cy="307777"/>
          </a:xfrm>
          <a:prstGeom prst="rect">
            <a:avLst/>
          </a:prstGeom>
          <a:noFill/>
        </p:spPr>
        <p:txBody>
          <a:bodyPr wrap="none" rtlCol="0">
            <a:spAutoFit/>
          </a:bodyPr>
          <a:lstStyle/>
          <a:p>
            <a:r>
              <a:rPr lang="en-US" dirty="0" err="1" smtClean="0"/>
              <a:t>Ví</a:t>
            </a:r>
            <a:r>
              <a:rPr lang="en-US" dirty="0" smtClean="0"/>
              <a:t> </a:t>
            </a:r>
            <a:r>
              <a:rPr lang="en-US" dirty="0" err="1" smtClean="0"/>
              <a:t>dụ</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tính</a:t>
            </a:r>
            <a:r>
              <a:rPr lang="en-US" dirty="0" smtClean="0"/>
              <a:t> </a:t>
            </a:r>
            <a:r>
              <a:rPr lang="en-US" dirty="0" err="1" smtClean="0"/>
              <a:t>giá</a:t>
            </a:r>
            <a:r>
              <a:rPr lang="en-US" dirty="0" smtClean="0"/>
              <a:t> </a:t>
            </a:r>
            <a:r>
              <a:rPr lang="en-US" dirty="0" err="1" smtClean="0"/>
              <a:t>bất</a:t>
            </a:r>
            <a:r>
              <a:rPr lang="en-US" dirty="0" smtClean="0"/>
              <a:t> </a:t>
            </a:r>
            <a:r>
              <a:rPr lang="en-US" dirty="0" err="1" smtClean="0"/>
              <a:t>động</a:t>
            </a:r>
            <a:r>
              <a:rPr lang="en-US" dirty="0" smtClean="0"/>
              <a:t> </a:t>
            </a:r>
            <a:r>
              <a:rPr lang="en-US" dirty="0" err="1" smtClean="0"/>
              <a:t>sản</a:t>
            </a:r>
            <a:r>
              <a:rPr lang="en-US" dirty="0" smtClean="0"/>
              <a:t>:</a:t>
            </a:r>
            <a:endParaRPr lang="en-US" dirty="0"/>
          </a:p>
        </p:txBody>
      </p:sp>
    </p:spTree>
    <p:extLst>
      <p:ext uri="{BB962C8B-B14F-4D97-AF65-F5344CB8AC3E}">
        <p14:creationId xmlns:p14="http://schemas.microsoft.com/office/powerpoint/2010/main" val="402745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mất</a:t>
            </a:r>
            <a:r>
              <a:rPr lang="fr-FR" dirty="0" smtClean="0"/>
              <a:t> </a:t>
            </a:r>
            <a:r>
              <a:rPr lang="fr-FR" dirty="0" err="1" smtClean="0"/>
              <a:t>mát</a:t>
            </a:r>
            <a:endParaRPr lang="en-US" dirty="0"/>
          </a:p>
        </p:txBody>
      </p:sp>
      <p:pic>
        <p:nvPicPr>
          <p:cNvPr id="8" name="Picture 7"/>
          <p:cNvPicPr>
            <a:picLocks noChangeAspect="1"/>
          </p:cNvPicPr>
          <p:nvPr/>
        </p:nvPicPr>
        <p:blipFill>
          <a:blip r:embed="rId2"/>
          <a:stretch>
            <a:fillRect/>
          </a:stretch>
        </p:blipFill>
        <p:spPr>
          <a:xfrm>
            <a:off x="3988837" y="1905423"/>
            <a:ext cx="2362200" cy="742950"/>
          </a:xfrm>
          <a:prstGeom prst="rect">
            <a:avLst/>
          </a:prstGeom>
        </p:spPr>
      </p:pic>
      <p:pic>
        <p:nvPicPr>
          <p:cNvPr id="10" name="Picture 9"/>
          <p:cNvPicPr>
            <a:picLocks noChangeAspect="1"/>
          </p:cNvPicPr>
          <p:nvPr/>
        </p:nvPicPr>
        <p:blipFill>
          <a:blip r:embed="rId3"/>
          <a:stretch>
            <a:fillRect/>
          </a:stretch>
        </p:blipFill>
        <p:spPr>
          <a:xfrm>
            <a:off x="3988837" y="2527613"/>
            <a:ext cx="4962525" cy="771525"/>
          </a:xfrm>
          <a:prstGeom prst="rect">
            <a:avLst/>
          </a:prstGeom>
        </p:spPr>
      </p:pic>
      <p:pic>
        <p:nvPicPr>
          <p:cNvPr id="11" name="Picture 10"/>
          <p:cNvPicPr>
            <a:picLocks noChangeAspect="1"/>
          </p:cNvPicPr>
          <p:nvPr/>
        </p:nvPicPr>
        <p:blipFill>
          <a:blip r:embed="rId4"/>
          <a:stretch>
            <a:fillRect/>
          </a:stretch>
        </p:blipFill>
        <p:spPr>
          <a:xfrm>
            <a:off x="4088849" y="3484038"/>
            <a:ext cx="2381250" cy="704850"/>
          </a:xfrm>
          <a:prstGeom prst="rect">
            <a:avLst/>
          </a:prstGeom>
        </p:spPr>
      </p:pic>
      <p:sp>
        <p:nvSpPr>
          <p:cNvPr id="5" name="TextBox 4"/>
          <p:cNvSpPr txBox="1"/>
          <p:nvPr/>
        </p:nvSpPr>
        <p:spPr>
          <a:xfrm>
            <a:off x="850789" y="1149821"/>
            <a:ext cx="4198585" cy="307777"/>
          </a:xfrm>
          <a:prstGeom prst="rect">
            <a:avLst/>
          </a:prstGeom>
          <a:noFill/>
        </p:spPr>
        <p:txBody>
          <a:bodyPr wrap="none" rtlCol="0">
            <a:spAutoFit/>
          </a:bodyPr>
          <a:lstStyle/>
          <a:p>
            <a:r>
              <a:rPr lang="en-US" dirty="0" err="1" smtClean="0"/>
              <a:t>Làm</a:t>
            </a:r>
            <a:r>
              <a:rPr lang="en-US" dirty="0" smtClean="0"/>
              <a:t> </a:t>
            </a:r>
            <a:r>
              <a:rPr lang="en-US" dirty="0" err="1" smtClean="0"/>
              <a:t>sao</a:t>
            </a:r>
            <a:r>
              <a:rPr lang="en-US" dirty="0" smtClean="0"/>
              <a:t>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ở </a:t>
            </a:r>
            <a:r>
              <a:rPr lang="en-US" dirty="0" err="1" smtClean="0"/>
              <a:t>trên</a:t>
            </a:r>
            <a:r>
              <a:rPr lang="en-US" dirty="0" smtClean="0"/>
              <a:t>?</a:t>
            </a:r>
            <a:endParaRPr lang="en-US" dirty="0"/>
          </a:p>
        </p:txBody>
      </p:sp>
      <p:sp>
        <p:nvSpPr>
          <p:cNvPr id="9" name="TextBox 8"/>
          <p:cNvSpPr txBox="1"/>
          <p:nvPr/>
        </p:nvSpPr>
        <p:spPr>
          <a:xfrm>
            <a:off x="850789" y="1589694"/>
            <a:ext cx="3357009" cy="2462213"/>
          </a:xfrm>
          <a:prstGeom prst="rect">
            <a:avLst/>
          </a:prstGeom>
          <a:noFill/>
        </p:spPr>
        <p:txBody>
          <a:bodyPr wrap="none" rtlCol="0">
            <a:spAutoFit/>
          </a:bodyPr>
          <a:lstStyle/>
          <a:p>
            <a:r>
              <a:rPr lang="en-US" dirty="0" err="1" smtClean="0"/>
              <a:t>Thứ</a:t>
            </a:r>
            <a:r>
              <a:rPr lang="en-US" dirty="0" smtClean="0"/>
              <a:t> </a:t>
            </a:r>
            <a:r>
              <a:rPr lang="en-US" dirty="0" err="1" smtClean="0"/>
              <a:t>đã</a:t>
            </a:r>
            <a:r>
              <a:rPr lang="en-US" dirty="0" smtClean="0"/>
              <a:t> </a:t>
            </a:r>
            <a:r>
              <a:rPr lang="en-US" dirty="0" err="1" smtClean="0"/>
              <a:t>có</a:t>
            </a:r>
            <a:r>
              <a:rPr lang="en-US" dirty="0" smtClean="0"/>
              <a:t>: data </a:t>
            </a:r>
            <a:r>
              <a:rPr lang="en-US" dirty="0"/>
              <a:t>{</a:t>
            </a:r>
            <a:r>
              <a:rPr lang="en-US" dirty="0" err="1" smtClean="0"/>
              <a:t>X:y</a:t>
            </a:r>
            <a:r>
              <a:rPr lang="en-US" dirty="0" smtClean="0"/>
              <a:t>}</a:t>
            </a:r>
          </a:p>
          <a:p>
            <a:r>
              <a:rPr lang="en-US" dirty="0" err="1" smtClean="0"/>
              <a:t>Cần</a:t>
            </a:r>
            <a:r>
              <a:rPr lang="en-US" dirty="0" smtClean="0"/>
              <a:t> </a:t>
            </a:r>
            <a:r>
              <a:rPr lang="en-US" dirty="0" err="1" smtClean="0"/>
              <a:t>tìm</a:t>
            </a:r>
            <a:r>
              <a:rPr lang="en-US" dirty="0" smtClean="0"/>
              <a:t>: </a:t>
            </a:r>
            <a:r>
              <a:rPr lang="en-US" dirty="0" err="1" smtClean="0"/>
              <a:t>W,b</a:t>
            </a:r>
            <a:endParaRPr lang="en-US" dirty="0" smtClean="0"/>
          </a:p>
          <a:p>
            <a:endParaRPr lang="en-US" dirty="0"/>
          </a:p>
          <a:p>
            <a:r>
              <a:rPr lang="en-US" dirty="0" err="1" smtClean="0"/>
              <a:t>Bước</a:t>
            </a:r>
            <a:r>
              <a:rPr lang="en-US" dirty="0" smtClean="0"/>
              <a:t>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endParaRPr lang="en-US" dirty="0"/>
          </a:p>
          <a:p>
            <a:endParaRPr lang="en-US" dirty="0" smtClean="0"/>
          </a:p>
          <a:p>
            <a:endParaRPr lang="en-US" dirty="0" smtClean="0"/>
          </a:p>
          <a:p>
            <a:endParaRPr lang="en-US" dirty="0" smtClean="0"/>
          </a:p>
          <a:p>
            <a:endParaRPr lang="en-US" dirty="0"/>
          </a:p>
          <a:p>
            <a:r>
              <a:rPr lang="en-US" dirty="0" err="1" smtClean="0"/>
              <a:t>Bước</a:t>
            </a:r>
            <a:r>
              <a:rPr lang="en-US" dirty="0" smtClean="0"/>
              <a:t> 2: </a:t>
            </a:r>
            <a:r>
              <a:rPr lang="en-US" dirty="0" err="1" smtClean="0"/>
              <a:t>tìm</a:t>
            </a:r>
            <a:r>
              <a:rPr lang="en-US" dirty="0" smtClean="0"/>
              <a:t> </a:t>
            </a:r>
            <a:r>
              <a:rPr lang="en-US" dirty="0" err="1" smtClean="0"/>
              <a:t>w,b</a:t>
            </a:r>
            <a:r>
              <a:rPr lang="en-US" dirty="0" smtClean="0"/>
              <a:t> </a:t>
            </a:r>
            <a:r>
              <a:rPr lang="en-US" dirty="0" err="1" smtClean="0"/>
              <a:t>để</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p>
          <a:p>
            <a:r>
              <a:rPr lang="en-US" dirty="0" smtClean="0"/>
              <a:t>(</a:t>
            </a:r>
            <a:r>
              <a:rPr lang="en-US" dirty="0" err="1" smtClean="0"/>
              <a:t>khi</a:t>
            </a:r>
            <a:r>
              <a:rPr lang="en-US" dirty="0" smtClean="0"/>
              <a:t> </a:t>
            </a:r>
            <a:r>
              <a:rPr lang="en-US" dirty="0" err="1" smtClean="0"/>
              <a:t>đó</a:t>
            </a:r>
            <a:r>
              <a:rPr lang="en-US" dirty="0" smtClean="0"/>
              <a:t> </a:t>
            </a:r>
            <a:r>
              <a:rPr lang="en-US" dirty="0" err="1" smtClean="0"/>
              <a:t>thì</a:t>
            </a:r>
            <a:r>
              <a:rPr lang="en-US" dirty="0" smtClean="0"/>
              <a:t> y </a:t>
            </a:r>
            <a:r>
              <a:rPr lang="en-US" dirty="0" err="1" smtClean="0"/>
              <a:t>dự</a:t>
            </a:r>
            <a:r>
              <a:rPr lang="en-US" dirty="0" smtClean="0"/>
              <a:t> </a:t>
            </a:r>
            <a:r>
              <a:rPr lang="en-US" dirty="0" err="1" smtClean="0"/>
              <a:t>đoán</a:t>
            </a:r>
            <a:r>
              <a:rPr lang="en-US" dirty="0" smtClean="0"/>
              <a:t> = y </a:t>
            </a:r>
            <a:r>
              <a:rPr lang="en-US" dirty="0" err="1" smtClean="0"/>
              <a:t>thực</a:t>
            </a:r>
            <a:r>
              <a:rPr lang="en-US" dirty="0" smtClean="0"/>
              <a:t> </a:t>
            </a:r>
            <a:r>
              <a:rPr lang="en-US" dirty="0" err="1" smtClean="0"/>
              <a:t>tế</a:t>
            </a:r>
            <a:r>
              <a:rPr lang="en-US" dirty="0" smtClean="0"/>
              <a:t>)</a:t>
            </a:r>
            <a:endParaRPr lang="en-US" dirty="0"/>
          </a:p>
        </p:txBody>
      </p:sp>
      <p:pic>
        <p:nvPicPr>
          <p:cNvPr id="12" name="Picture 11"/>
          <p:cNvPicPr>
            <a:picLocks noChangeAspect="1"/>
          </p:cNvPicPr>
          <p:nvPr/>
        </p:nvPicPr>
        <p:blipFill>
          <a:blip r:embed="rId5"/>
          <a:stretch>
            <a:fillRect/>
          </a:stretch>
        </p:blipFill>
        <p:spPr>
          <a:xfrm>
            <a:off x="5488140" y="1041085"/>
            <a:ext cx="1219200" cy="428625"/>
          </a:xfrm>
          <a:prstGeom prst="rect">
            <a:avLst/>
          </a:prstGeom>
        </p:spPr>
      </p:pic>
    </p:spTree>
    <p:extLst>
      <p:ext uri="{BB962C8B-B14F-4D97-AF65-F5344CB8AC3E}">
        <p14:creationId xmlns:p14="http://schemas.microsoft.com/office/powerpoint/2010/main" val="1012478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Lời</a:t>
            </a:r>
            <a:r>
              <a:rPr lang="fr-FR" dirty="0" smtClean="0"/>
              <a:t> </a:t>
            </a:r>
            <a:r>
              <a:rPr lang="fr-FR" dirty="0" err="1" smtClean="0"/>
              <a:t>giải</a:t>
            </a:r>
            <a:endParaRPr lang="en-US" dirty="0"/>
          </a:p>
        </p:txBody>
      </p:sp>
      <p:sp>
        <p:nvSpPr>
          <p:cNvPr id="3" name="Text Placeholder 2"/>
          <p:cNvSpPr>
            <a:spLocks noGrp="1"/>
          </p:cNvSpPr>
          <p:nvPr>
            <p:ph type="body" idx="1"/>
          </p:nvPr>
        </p:nvSpPr>
        <p:spPr/>
        <p:txBody>
          <a:bodyPr>
            <a:normAutofit/>
          </a:bodyPr>
          <a:lstStyle/>
          <a:p>
            <a:endParaRPr lang="fr-FR" dirty="0"/>
          </a:p>
          <a:p>
            <a:r>
              <a:rPr lang="fr-FR" dirty="0" err="1" smtClean="0"/>
              <a:t>Đạo</a:t>
            </a:r>
            <a:r>
              <a:rPr lang="fr-FR" dirty="0" smtClean="0"/>
              <a:t> </a:t>
            </a:r>
            <a:r>
              <a:rPr lang="fr-FR" dirty="0" err="1" smtClean="0"/>
              <a:t>hàm</a:t>
            </a:r>
            <a:r>
              <a:rPr lang="fr-FR" dirty="0" smtClean="0"/>
              <a:t> </a:t>
            </a:r>
            <a:r>
              <a:rPr lang="fr-FR" dirty="0" err="1" smtClean="0"/>
              <a:t>mất</a:t>
            </a:r>
            <a:r>
              <a:rPr lang="fr-FR" dirty="0" smtClean="0"/>
              <a:t> </a:t>
            </a:r>
            <a:r>
              <a:rPr lang="fr-FR" dirty="0" err="1" smtClean="0"/>
              <a:t>mát</a:t>
            </a:r>
            <a:r>
              <a:rPr lang="fr-FR" dirty="0" smtClean="0"/>
              <a:t> =0</a:t>
            </a:r>
          </a:p>
          <a:p>
            <a:endParaRPr lang="fr-FR" dirty="0"/>
          </a:p>
          <a:p>
            <a:endParaRPr lang="fr-FR" dirty="0" smtClean="0"/>
          </a:p>
          <a:p>
            <a:endParaRPr lang="fr-FR" dirty="0"/>
          </a:p>
          <a:p>
            <a:endParaRPr lang="fr-FR" dirty="0" smtClean="0"/>
          </a:p>
          <a:p>
            <a:r>
              <a:rPr lang="fr-FR" dirty="0" err="1" smtClean="0"/>
              <a:t>Trên</a:t>
            </a:r>
            <a:r>
              <a:rPr lang="fr-FR" dirty="0" smtClean="0"/>
              <a:t> </a:t>
            </a:r>
            <a:r>
              <a:rPr lang="fr-FR" dirty="0" err="1" smtClean="0"/>
              <a:t>thực</a:t>
            </a:r>
            <a:r>
              <a:rPr lang="fr-FR" dirty="0" smtClean="0"/>
              <a:t> </a:t>
            </a:r>
            <a:r>
              <a:rPr lang="fr-FR" dirty="0" err="1" smtClean="0"/>
              <a:t>tế</a:t>
            </a:r>
            <a:r>
              <a:rPr lang="fr-FR" dirty="0" smtClean="0"/>
              <a:t> </a:t>
            </a:r>
            <a:r>
              <a:rPr lang="fr-FR" dirty="0" err="1" smtClean="0"/>
              <a:t>thì</a:t>
            </a:r>
            <a:r>
              <a:rPr lang="fr-FR" dirty="0" smtClean="0"/>
              <a:t> </a:t>
            </a:r>
            <a:r>
              <a:rPr lang="fr-FR" dirty="0" err="1" smtClean="0"/>
              <a:t>rất</a:t>
            </a:r>
            <a:r>
              <a:rPr lang="fr-FR" dirty="0" smtClean="0"/>
              <a:t> </a:t>
            </a:r>
            <a:r>
              <a:rPr lang="fr-FR" dirty="0" err="1" smtClean="0"/>
              <a:t>khó</a:t>
            </a:r>
            <a:r>
              <a:rPr lang="fr-FR" dirty="0" smtClean="0"/>
              <a:t> </a:t>
            </a:r>
            <a:r>
              <a:rPr lang="fr-FR" dirty="0" err="1" smtClean="0"/>
              <a:t>tính</a:t>
            </a:r>
            <a:r>
              <a:rPr lang="fr-FR" dirty="0" smtClean="0"/>
              <a:t> </a:t>
            </a:r>
            <a:r>
              <a:rPr lang="fr-FR" dirty="0" err="1" smtClean="0"/>
              <a:t>được</a:t>
            </a:r>
            <a:r>
              <a:rPr lang="fr-FR" dirty="0" smtClean="0"/>
              <a:t> </a:t>
            </a:r>
            <a:r>
              <a:rPr lang="fr-FR" dirty="0" err="1" smtClean="0"/>
              <a:t>đạo</a:t>
            </a:r>
            <a:r>
              <a:rPr lang="fr-FR" dirty="0" smtClean="0"/>
              <a:t> </a:t>
            </a:r>
            <a:r>
              <a:rPr lang="fr-FR" dirty="0" err="1" smtClean="0"/>
              <a:t>hàm</a:t>
            </a:r>
            <a:endParaRPr lang="fr-FR" dirty="0" smtClean="0"/>
          </a:p>
          <a:p>
            <a:endParaRPr lang="fr-FR" dirty="0"/>
          </a:p>
          <a:p>
            <a:pPr marL="114300" indent="0">
              <a:buNone/>
            </a:pPr>
            <a:endParaRPr lang="en-US" dirty="0"/>
          </a:p>
        </p:txBody>
      </p:sp>
      <p:pic>
        <p:nvPicPr>
          <p:cNvPr id="12" name="Picture 11"/>
          <p:cNvPicPr>
            <a:picLocks noChangeAspect="1"/>
          </p:cNvPicPr>
          <p:nvPr/>
        </p:nvPicPr>
        <p:blipFill>
          <a:blip r:embed="rId3"/>
          <a:stretch>
            <a:fillRect/>
          </a:stretch>
        </p:blipFill>
        <p:spPr>
          <a:xfrm>
            <a:off x="2568432" y="2207632"/>
            <a:ext cx="2083033" cy="510343"/>
          </a:xfrm>
          <a:prstGeom prst="rect">
            <a:avLst/>
          </a:prstGeom>
        </p:spPr>
      </p:pic>
    </p:spTree>
    <p:extLst>
      <p:ext uri="{BB962C8B-B14F-4D97-AF65-F5344CB8AC3E}">
        <p14:creationId xmlns:p14="http://schemas.microsoft.com/office/powerpoint/2010/main" val="300152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6080" y="1252377"/>
            <a:ext cx="5906220" cy="3416400"/>
          </a:xfrm>
        </p:spPr>
        <p:txBody>
          <a:bodyPr/>
          <a:lstStyle/>
          <a:p>
            <a:r>
              <a:rPr lang="en-US" dirty="0" smtClean="0"/>
              <a:t>Linear regression notebook</a:t>
            </a:r>
            <a:endParaRPr lang="en-US" dirty="0"/>
          </a:p>
        </p:txBody>
      </p:sp>
      <p:sp>
        <p:nvSpPr>
          <p:cNvPr id="5" name="Title 1"/>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err="1" smtClean="0"/>
              <a:t>Linear</a:t>
            </a:r>
            <a:r>
              <a:rPr lang="fr-FR" dirty="0" smtClean="0"/>
              <a:t> model (</a:t>
            </a:r>
            <a:r>
              <a:rPr lang="fr-FR" dirty="0" err="1" smtClean="0"/>
              <a:t>example</a:t>
            </a:r>
            <a:r>
              <a:rPr lang="fr-FR" dirty="0" smtClean="0"/>
              <a:t>)</a:t>
            </a:r>
            <a:endParaRPr lang="en-US" dirty="0"/>
          </a:p>
        </p:txBody>
      </p:sp>
      <p:sp>
        <p:nvSpPr>
          <p:cNvPr id="2" name="AutoShape 2" descr="../_images/fit-linre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23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Gradient </a:t>
            </a:r>
            <a:r>
              <a:rPr lang="fr-FR" dirty="0" err="1" smtClean="0"/>
              <a:t>descent</a:t>
            </a:r>
            <a:endParaRPr lang="en-US" dirty="0"/>
          </a:p>
        </p:txBody>
      </p:sp>
      <p:sp>
        <p:nvSpPr>
          <p:cNvPr id="3" name="Text Placeholder 2"/>
          <p:cNvSpPr>
            <a:spLocks noGrp="1"/>
          </p:cNvSpPr>
          <p:nvPr>
            <p:ph type="body" idx="1"/>
          </p:nvPr>
        </p:nvSpPr>
        <p:spPr/>
        <p:txBody>
          <a:bodyPr/>
          <a:lstStyle/>
          <a:p>
            <a:r>
              <a:rPr lang="fr-FR" dirty="0" err="1" smtClean="0"/>
              <a:t>Tính</a:t>
            </a:r>
            <a:r>
              <a:rPr lang="fr-FR" dirty="0" smtClean="0"/>
              <a:t> </a:t>
            </a:r>
            <a:r>
              <a:rPr lang="fr-FR" dirty="0" err="1" smtClean="0"/>
              <a:t>vector</a:t>
            </a:r>
            <a:r>
              <a:rPr lang="fr-FR" dirty="0" smtClean="0"/>
              <a:t> </a:t>
            </a:r>
            <a:r>
              <a:rPr lang="fr-FR" dirty="0" err="1" smtClean="0"/>
              <a:t>đạo</a:t>
            </a:r>
            <a:r>
              <a:rPr lang="fr-FR" dirty="0" smtClean="0"/>
              <a:t> </a:t>
            </a:r>
            <a:r>
              <a:rPr lang="fr-FR" dirty="0" err="1" smtClean="0"/>
              <a:t>hàm</a:t>
            </a:r>
            <a:endParaRPr lang="fr-FR" dirty="0" smtClean="0"/>
          </a:p>
          <a:p>
            <a:endParaRPr lang="fr-FR" dirty="0"/>
          </a:p>
          <a:p>
            <a:endParaRPr lang="fr-FR" dirty="0" smtClean="0"/>
          </a:p>
          <a:p>
            <a:endParaRPr lang="fr-FR" dirty="0"/>
          </a:p>
          <a:p>
            <a:endParaRPr lang="fr-FR" dirty="0" smtClean="0"/>
          </a:p>
          <a:p>
            <a:endParaRPr lang="fr-FR" dirty="0"/>
          </a:p>
          <a:p>
            <a:r>
              <a:rPr lang="fr-FR" dirty="0" err="1" smtClean="0"/>
              <a:t>Cập</a:t>
            </a:r>
            <a:r>
              <a:rPr lang="fr-FR" dirty="0" smtClean="0"/>
              <a:t> </a:t>
            </a:r>
            <a:r>
              <a:rPr lang="fr-FR" dirty="0" err="1" smtClean="0"/>
              <a:t>nhật</a:t>
            </a:r>
            <a:r>
              <a:rPr lang="fr-FR" dirty="0" smtClean="0"/>
              <a:t> </a:t>
            </a:r>
            <a:r>
              <a:rPr lang="fr-FR" dirty="0" err="1" smtClean="0"/>
              <a:t>trọng</a:t>
            </a:r>
            <a:r>
              <a:rPr lang="fr-FR" dirty="0" smtClean="0"/>
              <a:t> </a:t>
            </a:r>
            <a:r>
              <a:rPr lang="fr-FR" dirty="0" err="1" smtClean="0"/>
              <a:t>số</a:t>
            </a:r>
            <a:endParaRPr lang="en-US" dirty="0"/>
          </a:p>
        </p:txBody>
      </p:sp>
      <p:pic>
        <p:nvPicPr>
          <p:cNvPr id="2050" name="Picture 2" descr="https://miro.medium.com/max/128/1*fKns8zMwhYov_GAZyKnAh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498" y="1017725"/>
            <a:ext cx="435645" cy="17970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40/1*31qPMyK1vv8YUSNc9WPuK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801" y="1266575"/>
            <a:ext cx="666750" cy="323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304/1*yXOgW309hu_72khVfchLi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8376" y="3489059"/>
            <a:ext cx="1447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407" y="1152475"/>
            <a:ext cx="2685942" cy="1453050"/>
          </a:xfrm>
          <a:prstGeom prst="rect">
            <a:avLst/>
          </a:prstGeom>
        </p:spPr>
      </p:pic>
      <p:pic>
        <p:nvPicPr>
          <p:cNvPr id="4" name="Picture 3"/>
          <p:cNvPicPr>
            <a:picLocks noChangeAspect="1"/>
          </p:cNvPicPr>
          <p:nvPr/>
        </p:nvPicPr>
        <p:blipFill>
          <a:blip r:embed="rId7"/>
          <a:stretch>
            <a:fillRect/>
          </a:stretch>
        </p:blipFill>
        <p:spPr>
          <a:xfrm>
            <a:off x="4129551" y="3066983"/>
            <a:ext cx="3219450" cy="638175"/>
          </a:xfrm>
          <a:prstGeom prst="rect">
            <a:avLst/>
          </a:prstGeom>
        </p:spPr>
      </p:pic>
      <p:pic>
        <p:nvPicPr>
          <p:cNvPr id="5" name="Picture 4"/>
          <p:cNvPicPr>
            <a:picLocks noChangeAspect="1"/>
          </p:cNvPicPr>
          <p:nvPr/>
        </p:nvPicPr>
        <p:blipFill>
          <a:blip r:embed="rId8"/>
          <a:stretch>
            <a:fillRect/>
          </a:stretch>
        </p:blipFill>
        <p:spPr>
          <a:xfrm>
            <a:off x="3533497" y="3947333"/>
            <a:ext cx="4143094" cy="873763"/>
          </a:xfrm>
          <a:prstGeom prst="rect">
            <a:avLst/>
          </a:prstGeom>
        </p:spPr>
      </p:pic>
    </p:spTree>
    <p:extLst>
      <p:ext uri="{BB962C8B-B14F-4D97-AF65-F5344CB8AC3E}">
        <p14:creationId xmlns:p14="http://schemas.microsoft.com/office/powerpoint/2010/main" val="277091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err="1" smtClean="0"/>
              <a:t>Giới</a:t>
            </a:r>
            <a:r>
              <a:rPr lang="en-GB" dirty="0" smtClean="0"/>
              <a:t> </a:t>
            </a:r>
            <a:r>
              <a:rPr lang="en-GB" dirty="0" err="1" smtClean="0"/>
              <a:t>thiệu</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7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linear regression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endParaRPr lang="en-US" dirty="0"/>
          </a:p>
        </p:txBody>
      </p:sp>
      <p:pic>
        <p:nvPicPr>
          <p:cNvPr id="4" name="Picture 3"/>
          <p:cNvPicPr>
            <a:picLocks noChangeAspect="1"/>
          </p:cNvPicPr>
          <p:nvPr/>
        </p:nvPicPr>
        <p:blipFill>
          <a:blip r:embed="rId2"/>
          <a:stretch>
            <a:fillRect/>
          </a:stretch>
        </p:blipFill>
        <p:spPr>
          <a:xfrm>
            <a:off x="2222099" y="1995736"/>
            <a:ext cx="4238625" cy="1438275"/>
          </a:xfrm>
          <a:prstGeom prst="rect">
            <a:avLst/>
          </a:prstGeom>
        </p:spPr>
      </p:pic>
    </p:spTree>
    <p:extLst>
      <p:ext uri="{BB962C8B-B14F-4D97-AF65-F5344CB8AC3E}">
        <p14:creationId xmlns:p14="http://schemas.microsoft.com/office/powerpoint/2010/main" val="3621655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Pytorch</a:t>
            </a:r>
            <a:endParaRPr lang="en-US" dirty="0"/>
          </a:p>
        </p:txBody>
      </p:sp>
    </p:spTree>
    <p:extLst>
      <p:ext uri="{BB962C8B-B14F-4D97-AF65-F5344CB8AC3E}">
        <p14:creationId xmlns:p14="http://schemas.microsoft.com/office/powerpoint/2010/main" val="272163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Gioi</a:t>
            </a:r>
            <a:r>
              <a:rPr lang="en-US" dirty="0" smtClean="0"/>
              <a:t> </a:t>
            </a:r>
            <a:r>
              <a:rPr lang="en-US" dirty="0" err="1" smtClean="0"/>
              <a:t>thiệu</a:t>
            </a:r>
            <a:endParaRPr lang="en-US" dirty="0"/>
          </a:p>
        </p:txBody>
      </p:sp>
      <p:sp>
        <p:nvSpPr>
          <p:cNvPr id="4" name="Text Placeholder 3"/>
          <p:cNvSpPr>
            <a:spLocks noGrp="1"/>
          </p:cNvSpPr>
          <p:nvPr>
            <p:ph type="body" idx="1"/>
          </p:nvPr>
        </p:nvSpPr>
        <p:spPr/>
        <p:txBody>
          <a:bodyPr/>
          <a:lstStyle/>
          <a:p>
            <a:r>
              <a:rPr lang="en-US" dirty="0" smtClean="0"/>
              <a:t>Tensors:</a:t>
            </a:r>
          </a:p>
          <a:p>
            <a:pPr lvl="1"/>
            <a:r>
              <a:rPr lang="en-US" dirty="0" err="1" smtClean="0"/>
              <a:t>Cơ</a:t>
            </a:r>
            <a:r>
              <a:rPr lang="en-US" dirty="0" smtClean="0"/>
              <a:t> </a:t>
            </a:r>
            <a:r>
              <a:rPr lang="en-US" dirty="0" err="1" smtClean="0"/>
              <a:t>bản</a:t>
            </a:r>
            <a:endParaRPr lang="en-US" dirty="0" smtClean="0"/>
          </a:p>
          <a:p>
            <a:pPr lvl="1"/>
            <a:r>
              <a:rPr lang="en-US" dirty="0" err="1" smtClean="0"/>
              <a:t>Khởi</a:t>
            </a:r>
            <a:r>
              <a:rPr lang="en-US" dirty="0" smtClean="0"/>
              <a:t> </a:t>
            </a:r>
            <a:r>
              <a:rPr lang="en-US" dirty="0" err="1" smtClean="0"/>
              <a:t>tạo</a:t>
            </a:r>
            <a:r>
              <a:rPr lang="en-US" dirty="0" smtClean="0"/>
              <a:t> tensor</a:t>
            </a:r>
          </a:p>
          <a:p>
            <a:pPr lvl="1"/>
            <a:r>
              <a:rPr lang="en-US" dirty="0" err="1" smtClean="0"/>
              <a:t>Phép</a:t>
            </a:r>
            <a:r>
              <a:rPr lang="en-US" dirty="0" smtClean="0"/>
              <a:t> </a:t>
            </a:r>
            <a:r>
              <a:rPr lang="en-US" dirty="0" err="1" smtClean="0"/>
              <a:t>tính</a:t>
            </a:r>
            <a:r>
              <a:rPr lang="en-US" dirty="0" smtClean="0"/>
              <a:t> </a:t>
            </a:r>
            <a:r>
              <a:rPr lang="en-US" dirty="0" err="1" smtClean="0"/>
              <a:t>cơ</a:t>
            </a:r>
            <a:r>
              <a:rPr lang="en-US" dirty="0" smtClean="0"/>
              <a:t> </a:t>
            </a:r>
            <a:r>
              <a:rPr lang="en-US" dirty="0" err="1" smtClean="0"/>
              <a:t>bản</a:t>
            </a:r>
            <a:endParaRPr lang="en-US" dirty="0" smtClean="0"/>
          </a:p>
          <a:p>
            <a:endParaRPr lang="en-US" dirty="0"/>
          </a:p>
        </p:txBody>
      </p:sp>
    </p:spTree>
    <p:extLst>
      <p:ext uri="{BB962C8B-B14F-4D97-AF65-F5344CB8AC3E}">
        <p14:creationId xmlns:p14="http://schemas.microsoft.com/office/powerpoint/2010/main" val="217789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a:t>
            </a:r>
            <a:endParaRPr lang="en-US" dirty="0"/>
          </a:p>
        </p:txBody>
      </p:sp>
      <p:sp>
        <p:nvSpPr>
          <p:cNvPr id="3" name="Text Placeholder 2"/>
          <p:cNvSpPr>
            <a:spLocks noGrp="1"/>
          </p:cNvSpPr>
          <p:nvPr>
            <p:ph type="body" idx="1"/>
          </p:nvPr>
        </p:nvSpPr>
        <p:spPr/>
        <p:txBody>
          <a:bodyPr/>
          <a:lstStyle/>
          <a:p>
            <a:r>
              <a:rPr lang="en-US" dirty="0" smtClean="0"/>
              <a:t>Tensor </a:t>
            </a:r>
            <a:r>
              <a:rPr lang="en-US" dirty="0" err="1" smtClean="0"/>
              <a:t>là</a:t>
            </a:r>
            <a:r>
              <a:rPr lang="en-US" dirty="0" smtClean="0"/>
              <a:t> </a:t>
            </a:r>
            <a:r>
              <a:rPr lang="en-US" dirty="0" err="1" smtClean="0"/>
              <a:t>gì</a:t>
            </a:r>
            <a:endParaRPr lang="en-US" dirty="0" smtClean="0"/>
          </a:p>
          <a:p>
            <a:endParaRPr lang="en-US" dirty="0"/>
          </a:p>
          <a:p>
            <a:endParaRPr lang="en-US" dirty="0" smtClean="0"/>
          </a:p>
          <a:p>
            <a:r>
              <a:rPr lang="en-US" dirty="0" err="1" smtClean="0"/>
              <a:t>Tại</a:t>
            </a:r>
            <a:r>
              <a:rPr lang="en-US" dirty="0" smtClean="0"/>
              <a:t> </a:t>
            </a:r>
            <a:r>
              <a:rPr lang="en-US" dirty="0" err="1" smtClean="0"/>
              <a:t>sao</a:t>
            </a:r>
            <a:r>
              <a:rPr lang="en-US" dirty="0" smtClean="0"/>
              <a:t> </a:t>
            </a:r>
            <a:r>
              <a:rPr lang="en-US" dirty="0" err="1" smtClean="0"/>
              <a:t>sử</a:t>
            </a:r>
            <a:r>
              <a:rPr lang="en-US" dirty="0" smtClean="0"/>
              <a:t> </a:t>
            </a:r>
            <a:r>
              <a:rPr lang="en-US" dirty="0" err="1" smtClean="0"/>
              <a:t>dụng</a:t>
            </a:r>
            <a:r>
              <a:rPr lang="en-US" dirty="0" smtClean="0"/>
              <a:t> tensor</a:t>
            </a:r>
            <a:endParaRPr lang="en-US" dirty="0"/>
          </a:p>
        </p:txBody>
      </p:sp>
    </p:spTree>
    <p:extLst>
      <p:ext uri="{BB962C8B-B14F-4D97-AF65-F5344CB8AC3E}">
        <p14:creationId xmlns:p14="http://schemas.microsoft.com/office/powerpoint/2010/main" val="1707870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a:t>
            </a:r>
            <a:endParaRPr lang="en-US" dirty="0"/>
          </a:p>
        </p:txBody>
      </p:sp>
      <p:sp>
        <p:nvSpPr>
          <p:cNvPr id="3" name="Text Placeholder 2"/>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427499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a:t>
            </a:r>
            <a:r>
              <a:rPr lang="en-US" dirty="0" err="1" smtClean="0"/>
              <a:t>cơ</a:t>
            </a:r>
            <a:r>
              <a:rPr lang="en-US" dirty="0" smtClean="0"/>
              <a:t> </a:t>
            </a:r>
            <a:r>
              <a:rPr lang="en-US" dirty="0" err="1" smtClean="0"/>
              <a:t>bản</a:t>
            </a:r>
            <a:endParaRPr lang="en-US" dirty="0"/>
          </a:p>
        </p:txBody>
      </p:sp>
      <p:sp>
        <p:nvSpPr>
          <p:cNvPr id="3" name="Text Placeholder 2"/>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313310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Gradient </a:t>
            </a:r>
            <a:r>
              <a:rPr lang="fr-FR" dirty="0" err="1" smtClean="0"/>
              <a:t>descent</a:t>
            </a:r>
            <a:r>
              <a:rPr lang="fr-FR" dirty="0" smtClean="0"/>
              <a:t> </a:t>
            </a:r>
            <a:r>
              <a:rPr lang="fr-FR" dirty="0" err="1" smtClean="0"/>
              <a:t>example</a:t>
            </a:r>
            <a:endParaRPr lang="en-US" dirty="0"/>
          </a:p>
        </p:txBody>
      </p:sp>
      <p:sp>
        <p:nvSpPr>
          <p:cNvPr id="3" name="Text Placeholder 2"/>
          <p:cNvSpPr>
            <a:spLocks noGrp="1"/>
          </p:cNvSpPr>
          <p:nvPr>
            <p:ph type="body" idx="1"/>
          </p:nvPr>
        </p:nvSpPr>
        <p:spPr/>
        <p:txBody>
          <a:bodyPr/>
          <a:lstStyle/>
          <a:p>
            <a:r>
              <a:rPr lang="en-US" dirty="0" smtClean="0"/>
              <a:t>and </a:t>
            </a:r>
            <a:r>
              <a:rPr lang="en-US" dirty="0"/>
              <a:t>gradient </a:t>
            </a:r>
            <a:r>
              <a:rPr lang="en-US" dirty="0" smtClean="0"/>
              <a:t>descent</a:t>
            </a:r>
          </a:p>
          <a:p>
            <a:r>
              <a:rPr lang="en-US" dirty="0" smtClean="0"/>
              <a:t>Linear-regression </a:t>
            </a:r>
            <a:r>
              <a:rPr lang="en-US" dirty="0"/>
              <a:t>notebook</a:t>
            </a:r>
          </a:p>
          <a:p>
            <a:pPr marL="114300" indent="0">
              <a:buNone/>
            </a:pPr>
            <a:endParaRPr lang="en-US" dirty="0"/>
          </a:p>
          <a:p>
            <a:endParaRPr lang="en-US" dirty="0"/>
          </a:p>
        </p:txBody>
      </p:sp>
    </p:spTree>
    <p:extLst>
      <p:ext uri="{BB962C8B-B14F-4D97-AF65-F5344CB8AC3E}">
        <p14:creationId xmlns:p14="http://schemas.microsoft.com/office/powerpoint/2010/main" val="1669868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Tensorflow</a:t>
            </a:r>
            <a:r>
              <a:rPr lang="fr-FR" dirty="0" smtClean="0"/>
              <a:t>/</a:t>
            </a:r>
            <a:r>
              <a:rPr lang="fr-FR" dirty="0" err="1" smtClean="0"/>
              <a:t>Keras</a:t>
            </a:r>
            <a:endParaRPr lang="en-US" dirty="0"/>
          </a:p>
        </p:txBody>
      </p:sp>
    </p:spTree>
    <p:extLst>
      <p:ext uri="{BB962C8B-B14F-4D97-AF65-F5344CB8AC3E}">
        <p14:creationId xmlns:p14="http://schemas.microsoft.com/office/powerpoint/2010/main" val="465212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smtClean="0"/>
              <a:t>Setup</a:t>
            </a:r>
            <a:endParaRPr lang="en-US" dirty="0"/>
          </a:p>
        </p:txBody>
      </p:sp>
      <p:sp>
        <p:nvSpPr>
          <p:cNvPr id="4" name="Text Placeholder 3"/>
          <p:cNvSpPr>
            <a:spLocks noGrp="1"/>
          </p:cNvSpPr>
          <p:nvPr>
            <p:ph type="body" idx="1"/>
          </p:nvPr>
        </p:nvSpPr>
        <p:spPr/>
        <p:txBody>
          <a:bodyPr/>
          <a:lstStyle/>
          <a:p>
            <a:r>
              <a:rPr lang="en-US" dirty="0" smtClean="0"/>
              <a:t>Install and import </a:t>
            </a:r>
            <a:r>
              <a:rPr lang="en-US" dirty="0" err="1" smtClean="0"/>
              <a:t>keras</a:t>
            </a:r>
            <a:r>
              <a:rPr lang="en-US" dirty="0" smtClean="0"/>
              <a:t>, </a:t>
            </a:r>
            <a:r>
              <a:rPr lang="en-US" dirty="0" err="1" smtClean="0"/>
              <a:t>tensorflow</a:t>
            </a:r>
            <a:r>
              <a:rPr lang="en-US" dirty="0" smtClean="0"/>
              <a:t> to </a:t>
            </a:r>
            <a:r>
              <a:rPr lang="en-US" dirty="0" err="1" smtClean="0"/>
              <a:t>colab</a:t>
            </a:r>
            <a:r>
              <a:rPr lang="en-US" dirty="0" smtClean="0"/>
              <a:t>,</a:t>
            </a:r>
          </a:p>
          <a:p>
            <a:r>
              <a:rPr lang="en-US" dirty="0" smtClean="0"/>
              <a:t>Instruction </a:t>
            </a:r>
            <a:r>
              <a:rPr lang="en-US" dirty="0" err="1" smtClean="0"/>
              <a:t>colab</a:t>
            </a:r>
            <a:r>
              <a:rPr lang="en-US" dirty="0" smtClean="0"/>
              <a:t>, notebook</a:t>
            </a:r>
          </a:p>
          <a:p>
            <a:r>
              <a:rPr lang="en-US" dirty="0" smtClean="0"/>
              <a:t>Run, choose kernel, play, stop, markdown</a:t>
            </a:r>
            <a:endParaRPr lang="en-US" dirty="0"/>
          </a:p>
        </p:txBody>
      </p:sp>
    </p:spTree>
    <p:extLst>
      <p:ext uri="{BB962C8B-B14F-4D97-AF65-F5344CB8AC3E}">
        <p14:creationId xmlns:p14="http://schemas.microsoft.com/office/powerpoint/2010/main" val="203530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a:t>
            </a:r>
            <a:r>
              <a:rPr lang="en-GB" dirty="0" err="1" smtClean="0"/>
              <a:t>thuật</a:t>
            </a:r>
            <a:r>
              <a:rPr lang="en-GB" dirty="0" smtClean="0"/>
              <a:t> </a:t>
            </a:r>
            <a:r>
              <a:rPr lang="en-GB" dirty="0" err="1" smtClean="0"/>
              <a:t>ngữ</a:t>
            </a:r>
            <a:endParaRPr dirty="0"/>
          </a:p>
        </p:txBody>
      </p:sp>
      <p:pic>
        <p:nvPicPr>
          <p:cNvPr id="66" name="Google Shape;66;p15"/>
          <p:cNvPicPr preferRelativeResize="0"/>
          <p:nvPr/>
        </p:nvPicPr>
        <p:blipFill>
          <a:blip r:embed="rId3">
            <a:alphaModFix/>
          </a:blip>
          <a:stretch>
            <a:fillRect/>
          </a:stretch>
        </p:blipFill>
        <p:spPr>
          <a:xfrm>
            <a:off x="1883722" y="1248355"/>
            <a:ext cx="5376556" cy="32755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D</a:t>
            </a:r>
            <a:r>
              <a:rPr lang="fr-FR" dirty="0" err="1" smtClean="0"/>
              <a:t>ataset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534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Build</a:t>
            </a:r>
            <a:r>
              <a:rPr lang="fr-FR" dirty="0" smtClean="0"/>
              <a:t> model</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49368" y="3218414"/>
            <a:ext cx="7115175" cy="1171575"/>
          </a:xfrm>
          <a:prstGeom prst="rect">
            <a:avLst/>
          </a:prstGeom>
        </p:spPr>
      </p:pic>
      <p:pic>
        <p:nvPicPr>
          <p:cNvPr id="5" name="Picture 4"/>
          <p:cNvPicPr>
            <a:picLocks noChangeAspect="1"/>
          </p:cNvPicPr>
          <p:nvPr/>
        </p:nvPicPr>
        <p:blipFill>
          <a:blip r:embed="rId3"/>
          <a:stretch>
            <a:fillRect/>
          </a:stretch>
        </p:blipFill>
        <p:spPr>
          <a:xfrm>
            <a:off x="749368" y="1896528"/>
            <a:ext cx="6467475" cy="1143000"/>
          </a:xfrm>
          <a:prstGeom prst="rect">
            <a:avLst/>
          </a:prstGeom>
        </p:spPr>
      </p:pic>
    </p:spTree>
    <p:extLst>
      <p:ext uri="{BB962C8B-B14F-4D97-AF65-F5344CB8AC3E}">
        <p14:creationId xmlns:p14="http://schemas.microsoft.com/office/powerpoint/2010/main" val="45432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Train model</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1233073" y="1152475"/>
            <a:ext cx="6810375" cy="3476625"/>
          </a:xfrm>
          <a:prstGeom prst="rect">
            <a:avLst/>
          </a:prstGeom>
        </p:spPr>
      </p:pic>
    </p:spTree>
    <p:extLst>
      <p:ext uri="{BB962C8B-B14F-4D97-AF65-F5344CB8AC3E}">
        <p14:creationId xmlns:p14="http://schemas.microsoft.com/office/powerpoint/2010/main" val="3862764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Evaluate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068456" y="2213942"/>
            <a:ext cx="6781800" cy="2133600"/>
          </a:xfrm>
          <a:prstGeom prst="rect">
            <a:avLst/>
          </a:prstGeom>
        </p:spPr>
      </p:pic>
    </p:spTree>
    <p:extLst>
      <p:ext uri="{BB962C8B-B14F-4D97-AF65-F5344CB8AC3E}">
        <p14:creationId xmlns:p14="http://schemas.microsoft.com/office/powerpoint/2010/main" val="3805980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Callbacks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5538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4655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smtClean="0"/>
              <a:t>Practice</a:t>
            </a:r>
            <a:endParaRPr lang="en-US" dirty="0"/>
          </a:p>
        </p:txBody>
      </p:sp>
      <p:sp>
        <p:nvSpPr>
          <p:cNvPr id="4" name="Text Placeholder 3"/>
          <p:cNvSpPr>
            <a:spLocks noGrp="1"/>
          </p:cNvSpPr>
          <p:nvPr>
            <p:ph type="body" idx="1"/>
          </p:nvPr>
        </p:nvSpPr>
        <p:spPr/>
        <p:txBody>
          <a:bodyPr/>
          <a:lstStyle/>
          <a:p>
            <a:r>
              <a:rPr lang="fr-FR" dirty="0" err="1" smtClean="0"/>
              <a:t>Learn</a:t>
            </a:r>
            <a:r>
              <a:rPr lang="fr-FR" dirty="0" smtClean="0"/>
              <a:t> more </a:t>
            </a:r>
            <a:r>
              <a:rPr lang="fr-FR" dirty="0" err="1" smtClean="0"/>
              <a:t>keras</a:t>
            </a:r>
            <a:r>
              <a:rPr lang="fr-FR" dirty="0" smtClean="0"/>
              <a:t>, </a:t>
            </a:r>
            <a:r>
              <a:rPr lang="fr-FR" dirty="0" err="1" smtClean="0"/>
              <a:t>tensorflow</a:t>
            </a:r>
            <a:r>
              <a:rPr lang="fr-FR" dirty="0" smtClean="0"/>
              <a:t> basics</a:t>
            </a:r>
          </a:p>
          <a:p>
            <a:r>
              <a:rPr lang="fr-FR" dirty="0" smtClean="0"/>
              <a:t>House </a:t>
            </a:r>
            <a:r>
              <a:rPr lang="fr-FR" dirty="0" err="1" smtClean="0"/>
              <a:t>price</a:t>
            </a:r>
            <a:r>
              <a:rPr lang="fr-FR" dirty="0" smtClean="0"/>
              <a:t> </a:t>
            </a:r>
            <a:r>
              <a:rPr lang="fr-FR" dirty="0" err="1" smtClean="0"/>
              <a:t>prediction</a:t>
            </a:r>
            <a:r>
              <a:rPr lang="fr-FR" dirty="0" smtClean="0"/>
              <a:t> </a:t>
            </a:r>
            <a:r>
              <a:rPr lang="fr-FR" dirty="0" err="1" smtClean="0"/>
              <a:t>with</a:t>
            </a:r>
            <a:r>
              <a:rPr lang="fr-FR" dirty="0" smtClean="0"/>
              <a:t> </a:t>
            </a:r>
            <a:r>
              <a:rPr lang="fr-FR" dirty="0" err="1" smtClean="0"/>
              <a:t>linear</a:t>
            </a:r>
            <a:r>
              <a:rPr lang="fr-FR" dirty="0" smtClean="0"/>
              <a:t> </a:t>
            </a:r>
            <a:r>
              <a:rPr lang="fr-FR" dirty="0" err="1" smtClean="0"/>
              <a:t>regression</a:t>
            </a:r>
            <a:endParaRPr lang="en-US" dirty="0"/>
          </a:p>
        </p:txBody>
      </p:sp>
    </p:spTree>
    <p:extLst>
      <p:ext uri="{BB962C8B-B14F-4D97-AF65-F5344CB8AC3E}">
        <p14:creationId xmlns:p14="http://schemas.microsoft.com/office/powerpoint/2010/main" val="315544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Numpy</a:t>
            </a:r>
            <a:endParaRPr lang="en-US" dirty="0"/>
          </a:p>
        </p:txBody>
      </p:sp>
    </p:spTree>
    <p:extLst>
      <p:ext uri="{BB962C8B-B14F-4D97-AF65-F5344CB8AC3E}">
        <p14:creationId xmlns:p14="http://schemas.microsoft.com/office/powerpoint/2010/main" val="2474798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Định</a:t>
            </a:r>
            <a:r>
              <a:rPr lang="en-US" dirty="0" smtClean="0"/>
              <a:t> </a:t>
            </a:r>
            <a:r>
              <a:rPr lang="en-US" dirty="0" err="1" smtClean="0"/>
              <a:t>nghĩa</a:t>
            </a:r>
            <a:endParaRPr lang="en-US" dirty="0"/>
          </a:p>
        </p:txBody>
      </p:sp>
      <p:sp>
        <p:nvSpPr>
          <p:cNvPr id="5" name="Text Placeholder 4"/>
          <p:cNvSpPr>
            <a:spLocks noGrp="1"/>
          </p:cNvSpPr>
          <p:nvPr>
            <p:ph type="body" idx="1"/>
          </p:nvPr>
        </p:nvSpPr>
        <p:spPr/>
        <p:txBody>
          <a:bodyPr/>
          <a:lstStyle/>
          <a:p>
            <a:r>
              <a:rPr lang="en-US" dirty="0" err="1" smtClean="0"/>
              <a:t>Numpy</a:t>
            </a:r>
            <a:r>
              <a:rPr lang="en-US" dirty="0" smtClean="0"/>
              <a:t> </a:t>
            </a:r>
            <a:r>
              <a:rPr lang="en-US" dirty="0" err="1" smtClean="0"/>
              <a:t>là</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xử</a:t>
            </a:r>
            <a:r>
              <a:rPr lang="en-US" dirty="0" smtClean="0"/>
              <a:t> </a:t>
            </a:r>
            <a:r>
              <a:rPr lang="en-US" dirty="0" err="1" smtClean="0"/>
              <a:t>lý</a:t>
            </a:r>
            <a:r>
              <a:rPr lang="en-US" dirty="0" smtClean="0"/>
              <a:t> </a:t>
            </a:r>
            <a:r>
              <a:rPr lang="en-US" dirty="0" err="1" smtClean="0"/>
              <a:t>số</a:t>
            </a:r>
            <a:r>
              <a:rPr lang="en-US" dirty="0" smtClean="0"/>
              <a:t>, </a:t>
            </a:r>
            <a:r>
              <a:rPr lang="en-US" dirty="0" err="1" smtClean="0"/>
              <a:t>chuyên</a:t>
            </a:r>
            <a:r>
              <a:rPr lang="en-US" dirty="0" smtClean="0"/>
              <a:t>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 </a:t>
            </a:r>
            <a:r>
              <a:rPr lang="en-US" dirty="0" err="1" smtClean="0"/>
              <a:t>dạng</a:t>
            </a:r>
            <a:r>
              <a:rPr lang="en-US" dirty="0" smtClean="0"/>
              <a:t> </a:t>
            </a:r>
            <a:r>
              <a:rPr lang="en-US" dirty="0" err="1" smtClean="0"/>
              <a:t>mảng</a:t>
            </a:r>
            <a:endParaRPr lang="en-US" dirty="0" smtClean="0"/>
          </a:p>
          <a:p>
            <a:r>
              <a:rPr lang="en-US" dirty="0" err="1" smtClean="0"/>
              <a:t>Các</a:t>
            </a:r>
            <a:r>
              <a:rPr lang="en-US" dirty="0" smtClean="0"/>
              <a:t> </a:t>
            </a:r>
            <a:r>
              <a:rPr lang="en-US" dirty="0" err="1" smtClean="0"/>
              <a:t>phần</a:t>
            </a:r>
            <a:r>
              <a:rPr lang="en-US" dirty="0" smtClean="0"/>
              <a:t> </a:t>
            </a:r>
            <a:r>
              <a:rPr lang="en-US" dirty="0" err="1" smtClean="0"/>
              <a:t>chính</a:t>
            </a:r>
            <a:r>
              <a:rPr lang="en-US" dirty="0" smtClean="0"/>
              <a:t>:</a:t>
            </a:r>
          </a:p>
          <a:p>
            <a:pPr lvl="1"/>
            <a:r>
              <a:rPr lang="en-US" dirty="0" err="1" smtClean="0"/>
              <a:t>Tạo</a:t>
            </a:r>
            <a:r>
              <a:rPr lang="en-US" dirty="0" smtClean="0"/>
              <a:t> </a:t>
            </a:r>
            <a:r>
              <a:rPr lang="en-US" dirty="0" err="1" smtClean="0"/>
              <a:t>mảng</a:t>
            </a:r>
            <a:endParaRPr lang="en-US" dirty="0" smtClean="0"/>
          </a:p>
          <a:p>
            <a:pPr lvl="1"/>
            <a:r>
              <a:rPr lang="en-US" dirty="0" err="1" smtClean="0"/>
              <a:t>Xử</a:t>
            </a:r>
            <a:r>
              <a:rPr lang="en-US" dirty="0" smtClean="0"/>
              <a:t> </a:t>
            </a:r>
            <a:r>
              <a:rPr lang="en-US" dirty="0" err="1" smtClean="0"/>
              <a:t>lý</a:t>
            </a:r>
            <a:r>
              <a:rPr lang="en-US" dirty="0" smtClean="0"/>
              <a:t> index </a:t>
            </a:r>
            <a:r>
              <a:rPr lang="en-US" dirty="0" err="1" smtClean="0"/>
              <a:t>trong</a:t>
            </a:r>
            <a:r>
              <a:rPr lang="en-US" dirty="0" smtClean="0"/>
              <a:t> </a:t>
            </a:r>
            <a:r>
              <a:rPr lang="en-US" dirty="0" err="1" smtClean="0"/>
              <a:t>mảng</a:t>
            </a:r>
            <a:endParaRPr lang="en-US" dirty="0" smtClean="0"/>
          </a:p>
          <a:p>
            <a:pPr lvl="1"/>
            <a:r>
              <a:rPr lang="en-US" dirty="0" err="1" smtClean="0"/>
              <a:t>Các</a:t>
            </a:r>
            <a:r>
              <a:rPr lang="en-US" dirty="0" smtClean="0"/>
              <a:t> </a:t>
            </a:r>
            <a:r>
              <a:rPr lang="en-US" dirty="0" err="1" smtClean="0"/>
              <a:t>phép</a:t>
            </a:r>
            <a:r>
              <a:rPr lang="en-US" dirty="0" smtClean="0"/>
              <a:t> </a:t>
            </a:r>
            <a:r>
              <a:rPr lang="en-US" dirty="0" err="1" smtClean="0"/>
              <a:t>tính</a:t>
            </a:r>
            <a:r>
              <a:rPr lang="en-US" dirty="0" smtClean="0"/>
              <a:t> </a:t>
            </a:r>
            <a:r>
              <a:rPr lang="en-US" dirty="0" err="1" smtClean="0"/>
              <a:t>tổng</a:t>
            </a:r>
            <a:r>
              <a:rPr lang="en-US" dirty="0" smtClean="0"/>
              <a:t> </a:t>
            </a:r>
            <a:r>
              <a:rPr lang="en-US" dirty="0" err="1" smtClean="0"/>
              <a:t>quát</a:t>
            </a:r>
            <a:endParaRPr lang="en-US" dirty="0"/>
          </a:p>
        </p:txBody>
      </p:sp>
    </p:spTree>
    <p:extLst>
      <p:ext uri="{BB962C8B-B14F-4D97-AF65-F5344CB8AC3E}">
        <p14:creationId xmlns:p14="http://schemas.microsoft.com/office/powerpoint/2010/main" val="664634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Mảng</a:t>
            </a:r>
            <a:r>
              <a:rPr lang="en-US" dirty="0" smtClean="0"/>
              <a:t> (array)</a:t>
            </a:r>
            <a:endParaRPr lang="en-US" dirty="0"/>
          </a:p>
        </p:txBody>
      </p:sp>
      <p:sp>
        <p:nvSpPr>
          <p:cNvPr id="4" name="Text Placeholder 3"/>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319085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Machine Learning vs Deep </a:t>
            </a:r>
            <a:r>
              <a:rPr lang="en-GB" dirty="0" smtClean="0"/>
              <a:t>Learning (</a:t>
            </a:r>
            <a:r>
              <a:rPr lang="en-GB" dirty="0" err="1" smtClean="0"/>
              <a:t>học</a:t>
            </a:r>
            <a:r>
              <a:rPr lang="en-GB" dirty="0" smtClean="0"/>
              <a:t> </a:t>
            </a:r>
            <a:r>
              <a:rPr lang="en-GB" dirty="0" err="1" smtClean="0"/>
              <a:t>máy</a:t>
            </a:r>
            <a:r>
              <a:rPr lang="en-GB" dirty="0" smtClean="0"/>
              <a:t> vs </a:t>
            </a:r>
            <a:r>
              <a:rPr lang="en-GB" dirty="0" err="1" smtClean="0"/>
              <a:t>học</a:t>
            </a:r>
            <a:r>
              <a:rPr lang="en-GB" dirty="0" smtClean="0"/>
              <a:t> </a:t>
            </a:r>
            <a:r>
              <a:rPr lang="en-GB" dirty="0" err="1" smtClean="0"/>
              <a:t>sâu</a:t>
            </a:r>
            <a:r>
              <a:rPr lang="en-GB" dirty="0" smtClean="0"/>
              <a:t>)</a:t>
            </a:r>
            <a:endParaRPr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Index</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1595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a:t>
            </a:r>
            <a:r>
              <a:rPr lang="en-US" dirty="0" err="1" smtClean="0"/>
              <a:t>tổng</a:t>
            </a:r>
            <a:r>
              <a:rPr lang="en-US" dirty="0" smtClean="0"/>
              <a:t> </a:t>
            </a:r>
            <a:r>
              <a:rPr lang="en-US" dirty="0" err="1" smtClean="0"/>
              <a:t>quát</a:t>
            </a:r>
            <a:endParaRPr lang="en-US" dirty="0"/>
          </a:p>
        </p:txBody>
      </p:sp>
      <p:sp>
        <p:nvSpPr>
          <p:cNvPr id="3" name="Text Placeholder 2"/>
          <p:cNvSpPr>
            <a:spLocks noGrp="1"/>
          </p:cNvSpPr>
          <p:nvPr>
            <p:ph type="body" idx="1"/>
          </p:nvPr>
        </p:nvSpPr>
        <p:spPr/>
        <p:txBody>
          <a:bodyPr/>
          <a:lstStyle/>
          <a:p>
            <a:r>
              <a:rPr lang="en-US" dirty="0" err="1" smtClean="0"/>
              <a:t>Cộng</a:t>
            </a:r>
            <a:r>
              <a:rPr lang="en-US" dirty="0" smtClean="0"/>
              <a:t> </a:t>
            </a:r>
            <a:r>
              <a:rPr lang="en-US" dirty="0" err="1" smtClean="0"/>
              <a:t>trừ</a:t>
            </a:r>
            <a:r>
              <a:rPr lang="en-US" dirty="0" smtClean="0"/>
              <a:t> </a:t>
            </a:r>
            <a:r>
              <a:rPr lang="en-US" dirty="0" err="1" smtClean="0"/>
              <a:t>nhân</a:t>
            </a:r>
            <a:r>
              <a:rPr lang="en-US" dirty="0" smtClean="0"/>
              <a:t> chia </a:t>
            </a:r>
            <a:r>
              <a:rPr lang="en-US" dirty="0" err="1" smtClean="0"/>
              <a:t>mảng</a:t>
            </a:r>
            <a:endParaRPr lang="en-US" dirty="0" smtClean="0"/>
          </a:p>
          <a:p>
            <a:r>
              <a:rPr lang="en-US" dirty="0" smtClean="0"/>
              <a:t>Shape</a:t>
            </a:r>
          </a:p>
          <a:p>
            <a:r>
              <a:rPr lang="en-US" dirty="0" smtClean="0"/>
              <a:t>Sum</a:t>
            </a:r>
          </a:p>
          <a:p>
            <a:r>
              <a:rPr lang="en-US" dirty="0" smtClean="0"/>
              <a:t>Max min</a:t>
            </a:r>
          </a:p>
          <a:p>
            <a:endParaRPr lang="en-US" dirty="0"/>
          </a:p>
        </p:txBody>
      </p:sp>
    </p:spTree>
    <p:extLst>
      <p:ext uri="{BB962C8B-B14F-4D97-AF65-F5344CB8AC3E}">
        <p14:creationId xmlns:p14="http://schemas.microsoft.com/office/powerpoint/2010/main" val="708232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Pandas</a:t>
            </a:r>
            <a:endParaRPr lang="en-US" dirty="0"/>
          </a:p>
        </p:txBody>
      </p:sp>
    </p:spTree>
    <p:extLst>
      <p:ext uri="{BB962C8B-B14F-4D97-AF65-F5344CB8AC3E}">
        <p14:creationId xmlns:p14="http://schemas.microsoft.com/office/powerpoint/2010/main" val="1557794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Thư</a:t>
            </a:r>
            <a:r>
              <a:rPr lang="en-US" dirty="0" smtClean="0"/>
              <a:t> </a:t>
            </a:r>
            <a:r>
              <a:rPr lang="en-US" dirty="0" err="1" smtClean="0"/>
              <a:t>viện</a:t>
            </a:r>
            <a:r>
              <a:rPr lang="en-US" dirty="0" smtClean="0"/>
              <a:t> Pandas</a:t>
            </a:r>
            <a:endParaRPr lang="en-US" dirty="0"/>
          </a:p>
        </p:txBody>
      </p:sp>
      <p:sp>
        <p:nvSpPr>
          <p:cNvPr id="3" name="Text Placeholder 2"/>
          <p:cNvSpPr>
            <a:spLocks noGrp="1"/>
          </p:cNvSpPr>
          <p:nvPr>
            <p:ph type="body" idx="1"/>
          </p:nvPr>
        </p:nvSpPr>
        <p:spPr/>
        <p:txBody>
          <a:bodyPr/>
          <a:lstStyle/>
          <a:p>
            <a:r>
              <a:rPr lang="en-US" dirty="0" err="1" smtClean="0"/>
              <a:t>Thư</a:t>
            </a:r>
            <a:r>
              <a:rPr lang="en-US" dirty="0" smtClean="0"/>
              <a:t> </a:t>
            </a:r>
            <a:r>
              <a:rPr lang="en-US" dirty="0" err="1" smtClean="0"/>
              <a:t>viện</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nhất</a:t>
            </a:r>
            <a:endParaRPr lang="en-US" dirty="0" smtClean="0"/>
          </a:p>
          <a:p>
            <a:r>
              <a:rPr lang="en-US" dirty="0" err="1" smtClean="0"/>
              <a:t>Các</a:t>
            </a:r>
            <a:r>
              <a:rPr lang="en-US" dirty="0" smtClean="0"/>
              <a:t> </a:t>
            </a:r>
            <a:r>
              <a:rPr lang="en-US" dirty="0" err="1" smtClean="0"/>
              <a:t>phần</a:t>
            </a:r>
            <a:r>
              <a:rPr lang="en-US" dirty="0" smtClean="0"/>
              <a:t> </a:t>
            </a:r>
            <a:r>
              <a:rPr lang="en-US" dirty="0" err="1" smtClean="0"/>
              <a:t>chính</a:t>
            </a:r>
            <a:r>
              <a:rPr lang="en-US" dirty="0" smtClean="0"/>
              <a:t>:</a:t>
            </a:r>
          </a:p>
          <a:p>
            <a:pPr lvl="1"/>
            <a:r>
              <a:rPr lang="en-US" dirty="0" smtClean="0"/>
              <a:t>Series </a:t>
            </a:r>
            <a:r>
              <a:rPr lang="en-US" dirty="0" err="1" smtClean="0"/>
              <a:t>và</a:t>
            </a:r>
            <a:r>
              <a:rPr lang="en-US" dirty="0" smtClean="0"/>
              <a:t> </a:t>
            </a:r>
            <a:r>
              <a:rPr lang="en-US" dirty="0" err="1" smtClean="0"/>
              <a:t>DataFrames</a:t>
            </a:r>
            <a:endParaRPr lang="en-US" dirty="0" smtClean="0"/>
          </a:p>
          <a:p>
            <a:pPr lvl="1"/>
            <a:r>
              <a:rPr lang="en-US" dirty="0" err="1" smtClean="0"/>
              <a:t>Dữ</a:t>
            </a:r>
            <a:r>
              <a:rPr lang="en-US" dirty="0" smtClean="0"/>
              <a:t> </a:t>
            </a:r>
            <a:r>
              <a:rPr lang="en-US" dirty="0" err="1" smtClean="0"/>
              <a:t>liệu</a:t>
            </a:r>
            <a:r>
              <a:rPr lang="en-US" dirty="0" smtClean="0"/>
              <a:t> </a:t>
            </a:r>
            <a:r>
              <a:rPr lang="en-US" dirty="0" err="1" smtClean="0"/>
              <a:t>thiếu</a:t>
            </a:r>
            <a:r>
              <a:rPr lang="en-US" dirty="0" smtClean="0"/>
              <a:t> </a:t>
            </a:r>
            <a:r>
              <a:rPr lang="en-US" dirty="0" err="1" smtClean="0"/>
              <a:t>sót</a:t>
            </a:r>
            <a:r>
              <a:rPr lang="en-US" dirty="0" smtClean="0"/>
              <a:t> (missing data)</a:t>
            </a:r>
          </a:p>
          <a:p>
            <a:pPr lvl="1"/>
            <a:r>
              <a:rPr lang="en-US" dirty="0" err="1" smtClean="0"/>
              <a:t>Groupby</a:t>
            </a:r>
            <a:endParaRPr lang="en-US" dirty="0" smtClean="0"/>
          </a:p>
          <a:p>
            <a:pPr lvl="1"/>
            <a:r>
              <a:rPr lang="en-US" dirty="0" err="1" smtClean="0"/>
              <a:t>Phép</a:t>
            </a:r>
            <a:r>
              <a:rPr lang="en-US" dirty="0" smtClean="0"/>
              <a:t> </a:t>
            </a:r>
            <a:r>
              <a:rPr lang="en-US" dirty="0" err="1" smtClean="0"/>
              <a:t>tính</a:t>
            </a:r>
            <a:r>
              <a:rPr lang="en-US" dirty="0" smtClean="0"/>
              <a:t> </a:t>
            </a:r>
            <a:r>
              <a:rPr lang="en-US" dirty="0" err="1" smtClean="0"/>
              <a:t>cơ</a:t>
            </a:r>
            <a:r>
              <a:rPr lang="en-US" dirty="0" smtClean="0"/>
              <a:t> </a:t>
            </a:r>
            <a:r>
              <a:rPr lang="en-US" dirty="0" err="1" smtClean="0"/>
              <a:t>bản</a:t>
            </a:r>
            <a:endParaRPr lang="en-US" dirty="0" smtClean="0"/>
          </a:p>
          <a:p>
            <a:pPr lvl="1"/>
            <a:r>
              <a:rPr lang="en-US" dirty="0" err="1" smtClean="0"/>
              <a:t>Đọc</a:t>
            </a:r>
            <a:r>
              <a:rPr lang="en-US" dirty="0" smtClean="0"/>
              <a:t>, </a:t>
            </a:r>
            <a:r>
              <a:rPr lang="en-US" dirty="0" err="1" smtClean="0"/>
              <a:t>ghi</a:t>
            </a:r>
            <a:r>
              <a:rPr lang="en-US" dirty="0" smtClean="0"/>
              <a:t> </a:t>
            </a:r>
            <a:r>
              <a:rPr lang="en-US" dirty="0" err="1" smtClean="0"/>
              <a:t>dữ</a:t>
            </a:r>
            <a:r>
              <a:rPr lang="en-US" dirty="0" smtClean="0"/>
              <a:t> </a:t>
            </a:r>
            <a:r>
              <a:rPr lang="en-US" dirty="0" err="1" smtClean="0"/>
              <a:t>liệu</a:t>
            </a:r>
            <a:endParaRPr lang="en-US" dirty="0" smtClean="0"/>
          </a:p>
        </p:txBody>
      </p:sp>
    </p:spTree>
    <p:extLst>
      <p:ext uri="{BB962C8B-B14F-4D97-AF65-F5344CB8AC3E}">
        <p14:creationId xmlns:p14="http://schemas.microsoft.com/office/powerpoint/2010/main" val="1912411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Series </a:t>
            </a:r>
            <a:r>
              <a:rPr lang="en-US" dirty="0" err="1" smtClean="0"/>
              <a:t>và</a:t>
            </a:r>
            <a:r>
              <a:rPr lang="en-US" dirty="0" smtClean="0"/>
              <a:t> </a:t>
            </a:r>
            <a:r>
              <a:rPr lang="en-US" dirty="0" err="1" smtClean="0"/>
              <a:t>Dataframe</a:t>
            </a:r>
            <a:endParaRPr lang="en-US" dirty="0"/>
          </a:p>
        </p:txBody>
      </p:sp>
      <p:sp>
        <p:nvSpPr>
          <p:cNvPr id="3" name="Text Placeholder 2"/>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1584126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Groupby</a:t>
            </a:r>
            <a:endParaRPr lang="en-US" dirty="0"/>
          </a:p>
        </p:txBody>
      </p:sp>
      <p:sp>
        <p:nvSpPr>
          <p:cNvPr id="3" name="Text Placeholder 2"/>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1674892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tính</a:t>
            </a:r>
            <a:r>
              <a:rPr lang="en-US" dirty="0" smtClean="0"/>
              <a:t> </a:t>
            </a:r>
            <a:r>
              <a:rPr lang="en-US" dirty="0" err="1" smtClean="0"/>
              <a:t>cơ</a:t>
            </a:r>
            <a:r>
              <a:rPr lang="en-US" dirty="0" smtClean="0"/>
              <a:t> </a:t>
            </a:r>
            <a:r>
              <a:rPr lang="en-US" dirty="0" err="1" smtClean="0"/>
              <a:t>bản</a:t>
            </a:r>
            <a:r>
              <a:rPr lang="en-US" dirty="0" smtClean="0"/>
              <a:t> (operations)</a:t>
            </a:r>
            <a:endParaRPr lang="en-US" dirty="0"/>
          </a:p>
        </p:txBody>
      </p:sp>
      <p:sp>
        <p:nvSpPr>
          <p:cNvPr id="3" name="Text Placeholder 2"/>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3222233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Đọc</a:t>
            </a:r>
            <a:r>
              <a:rPr lang="en-US" dirty="0" smtClean="0"/>
              <a:t>, </a:t>
            </a:r>
            <a:r>
              <a:rPr lang="en-US" dirty="0" err="1" smtClean="0"/>
              <a:t>ghi</a:t>
            </a:r>
            <a:r>
              <a:rPr lang="en-US" dirty="0" smtClean="0"/>
              <a:t> </a:t>
            </a:r>
            <a:r>
              <a:rPr lang="en-US" dirty="0" err="1" smtClean="0"/>
              <a:t>dữ</a:t>
            </a:r>
            <a:r>
              <a:rPr lang="en-US" dirty="0" smtClean="0"/>
              <a:t> </a:t>
            </a:r>
            <a:r>
              <a:rPr lang="en-US" dirty="0" err="1" smtClean="0"/>
              <a:t>liệu</a:t>
            </a:r>
            <a:endParaRPr lang="en-US" dirty="0"/>
          </a:p>
        </p:txBody>
      </p:sp>
      <p:sp>
        <p:nvSpPr>
          <p:cNvPr id="3" name="Text Placeholder 2"/>
          <p:cNvSpPr>
            <a:spLocks noGrp="1"/>
          </p:cNvSpPr>
          <p:nvPr>
            <p:ph type="body" idx="1"/>
          </p:nvPr>
        </p:nvSpPr>
        <p:spPr/>
        <p:txBody>
          <a:bodyPr/>
          <a:lstStyle/>
          <a:p>
            <a:r>
              <a:rPr lang="en-US" dirty="0" smtClean="0"/>
              <a:t>Notebook</a:t>
            </a:r>
            <a:endParaRPr lang="en-US" dirty="0"/>
          </a:p>
        </p:txBody>
      </p:sp>
    </p:spTree>
    <p:extLst>
      <p:ext uri="{BB962C8B-B14F-4D97-AF65-F5344CB8AC3E}">
        <p14:creationId xmlns:p14="http://schemas.microsoft.com/office/powerpoint/2010/main" val="2813533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smtClean="0"/>
              <a:t>Linear Algebra</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Scalar</a:t>
            </a:r>
            <a:endParaRPr lang="en-US" dirty="0"/>
          </a:p>
        </p:txBody>
      </p:sp>
      <p:pic>
        <p:nvPicPr>
          <p:cNvPr id="4" name="Picture 3"/>
          <p:cNvPicPr>
            <a:picLocks noChangeAspect="1"/>
          </p:cNvPicPr>
          <p:nvPr/>
        </p:nvPicPr>
        <p:blipFill>
          <a:blip r:embed="rId2"/>
          <a:stretch>
            <a:fillRect/>
          </a:stretch>
        </p:blipFill>
        <p:spPr>
          <a:xfrm>
            <a:off x="487018" y="1254193"/>
            <a:ext cx="2286000" cy="1495425"/>
          </a:xfrm>
          <a:prstGeom prst="rect">
            <a:avLst/>
          </a:prstGeom>
        </p:spPr>
      </p:pic>
      <p:pic>
        <p:nvPicPr>
          <p:cNvPr id="5" name="Picture 4"/>
          <p:cNvPicPr>
            <a:picLocks noChangeAspect="1"/>
          </p:cNvPicPr>
          <p:nvPr/>
        </p:nvPicPr>
        <p:blipFill>
          <a:blip r:embed="rId3"/>
          <a:stretch>
            <a:fillRect/>
          </a:stretch>
        </p:blipFill>
        <p:spPr>
          <a:xfrm>
            <a:off x="3068085" y="1254193"/>
            <a:ext cx="2066925" cy="1123950"/>
          </a:xfrm>
          <a:prstGeom prst="rect">
            <a:avLst/>
          </a:prstGeom>
        </p:spPr>
      </p:pic>
      <p:pic>
        <p:nvPicPr>
          <p:cNvPr id="6" name="Picture 5"/>
          <p:cNvPicPr>
            <a:picLocks noChangeAspect="1"/>
          </p:cNvPicPr>
          <p:nvPr/>
        </p:nvPicPr>
        <p:blipFill>
          <a:blip r:embed="rId4"/>
          <a:stretch>
            <a:fillRect/>
          </a:stretch>
        </p:blipFill>
        <p:spPr>
          <a:xfrm>
            <a:off x="5713550" y="1254193"/>
            <a:ext cx="2143125" cy="1152525"/>
          </a:xfrm>
          <a:prstGeom prst="rect">
            <a:avLst/>
          </a:prstGeom>
        </p:spPr>
      </p:pic>
      <p:pic>
        <p:nvPicPr>
          <p:cNvPr id="7" name="Picture 6"/>
          <p:cNvPicPr>
            <a:picLocks noChangeAspect="1"/>
          </p:cNvPicPr>
          <p:nvPr/>
        </p:nvPicPr>
        <p:blipFill>
          <a:blip r:embed="rId5"/>
          <a:stretch>
            <a:fillRect/>
          </a:stretch>
        </p:blipFill>
        <p:spPr>
          <a:xfrm>
            <a:off x="5779499" y="3152153"/>
            <a:ext cx="2552184" cy="565082"/>
          </a:xfrm>
          <a:prstGeom prst="rect">
            <a:avLst/>
          </a:prstGeom>
        </p:spPr>
      </p:pic>
      <p:pic>
        <p:nvPicPr>
          <p:cNvPr id="8" name="Picture 7"/>
          <p:cNvPicPr>
            <a:picLocks noChangeAspect="1"/>
          </p:cNvPicPr>
          <p:nvPr/>
        </p:nvPicPr>
        <p:blipFill>
          <a:blip r:embed="rId6"/>
          <a:stretch>
            <a:fillRect/>
          </a:stretch>
        </p:blipFill>
        <p:spPr>
          <a:xfrm>
            <a:off x="2912888" y="3193577"/>
            <a:ext cx="2866611" cy="241117"/>
          </a:xfrm>
          <a:prstGeom prst="rect">
            <a:avLst/>
          </a:prstGeom>
        </p:spPr>
      </p:pic>
      <p:pic>
        <p:nvPicPr>
          <p:cNvPr id="9" name="Picture 8"/>
          <p:cNvPicPr>
            <a:picLocks noChangeAspect="1"/>
          </p:cNvPicPr>
          <p:nvPr/>
        </p:nvPicPr>
        <p:blipFill>
          <a:blip r:embed="rId7"/>
          <a:stretch>
            <a:fillRect/>
          </a:stretch>
        </p:blipFill>
        <p:spPr>
          <a:xfrm>
            <a:off x="360704" y="3209659"/>
            <a:ext cx="2495238" cy="225035"/>
          </a:xfrm>
          <a:prstGeom prst="rect">
            <a:avLst/>
          </a:prstGeom>
        </p:spPr>
      </p:pic>
    </p:spTree>
    <p:extLst>
      <p:ext uri="{BB962C8B-B14F-4D97-AF65-F5344CB8AC3E}">
        <p14:creationId xmlns:p14="http://schemas.microsoft.com/office/powerpoint/2010/main" val="388696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en-GB" dirty="0" smtClean="0"/>
              <a:t>Deep Learning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Vectors</a:t>
            </a:r>
            <a:endParaRPr lang="en-US" dirty="0"/>
          </a:p>
        </p:txBody>
      </p:sp>
      <p:pic>
        <p:nvPicPr>
          <p:cNvPr id="4" name="Picture 3"/>
          <p:cNvPicPr>
            <a:picLocks noChangeAspect="1"/>
          </p:cNvPicPr>
          <p:nvPr/>
        </p:nvPicPr>
        <p:blipFill>
          <a:blip r:embed="rId3"/>
          <a:stretch>
            <a:fillRect/>
          </a:stretch>
        </p:blipFill>
        <p:spPr>
          <a:xfrm>
            <a:off x="595933" y="1516752"/>
            <a:ext cx="1962150" cy="1076325"/>
          </a:xfrm>
          <a:prstGeom prst="rect">
            <a:avLst/>
          </a:prstGeom>
        </p:spPr>
      </p:pic>
      <p:pic>
        <p:nvPicPr>
          <p:cNvPr id="5" name="Picture 4"/>
          <p:cNvPicPr>
            <a:picLocks noChangeAspect="1"/>
          </p:cNvPicPr>
          <p:nvPr/>
        </p:nvPicPr>
        <p:blipFill>
          <a:blip r:embed="rId4"/>
          <a:stretch>
            <a:fillRect/>
          </a:stretch>
        </p:blipFill>
        <p:spPr>
          <a:xfrm>
            <a:off x="3122129" y="1516752"/>
            <a:ext cx="1733550" cy="1123950"/>
          </a:xfrm>
          <a:prstGeom prst="rect">
            <a:avLst/>
          </a:prstGeom>
        </p:spPr>
      </p:pic>
      <p:pic>
        <p:nvPicPr>
          <p:cNvPr id="6" name="Picture 5"/>
          <p:cNvPicPr>
            <a:picLocks noChangeAspect="1"/>
          </p:cNvPicPr>
          <p:nvPr/>
        </p:nvPicPr>
        <p:blipFill>
          <a:blip r:embed="rId5"/>
          <a:stretch>
            <a:fillRect/>
          </a:stretch>
        </p:blipFill>
        <p:spPr>
          <a:xfrm>
            <a:off x="5149438" y="1516752"/>
            <a:ext cx="3682862" cy="683960"/>
          </a:xfrm>
          <a:prstGeom prst="rect">
            <a:avLst/>
          </a:prstGeom>
        </p:spPr>
      </p:pic>
    </p:spTree>
    <p:extLst>
      <p:ext uri="{BB962C8B-B14F-4D97-AF65-F5344CB8AC3E}">
        <p14:creationId xmlns:p14="http://schemas.microsoft.com/office/powerpoint/2010/main" val="266627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Matrices</a:t>
            </a:r>
            <a:r>
              <a:rPr lang="en-US" dirty="0"/>
              <a:t/>
            </a:r>
            <a:br>
              <a:rPr lang="en-US" dirty="0"/>
            </a:br>
            <a:endParaRPr lang="en-US" dirty="0"/>
          </a:p>
        </p:txBody>
      </p:sp>
      <p:pic>
        <p:nvPicPr>
          <p:cNvPr id="8" name="Picture 7"/>
          <p:cNvPicPr>
            <a:picLocks noChangeAspect="1"/>
          </p:cNvPicPr>
          <p:nvPr/>
        </p:nvPicPr>
        <p:blipFill>
          <a:blip r:embed="rId2"/>
          <a:stretch>
            <a:fillRect/>
          </a:stretch>
        </p:blipFill>
        <p:spPr>
          <a:xfrm>
            <a:off x="3571461" y="3020775"/>
            <a:ext cx="3686175" cy="2009775"/>
          </a:xfrm>
          <a:prstGeom prst="rect">
            <a:avLst/>
          </a:prstGeom>
        </p:spPr>
      </p:pic>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18127" y="1294571"/>
            <a:ext cx="933450" cy="381000"/>
          </a:xfrm>
          <a:prstGeom prst="rect">
            <a:avLst/>
          </a:prstGeom>
        </p:spPr>
      </p:pic>
      <p:pic>
        <p:nvPicPr>
          <p:cNvPr id="5" name="Picture 4"/>
          <p:cNvPicPr>
            <a:picLocks noChangeAspect="1"/>
          </p:cNvPicPr>
          <p:nvPr/>
        </p:nvPicPr>
        <p:blipFill>
          <a:blip r:embed="rId4"/>
          <a:stretch>
            <a:fillRect/>
          </a:stretch>
        </p:blipFill>
        <p:spPr>
          <a:xfrm>
            <a:off x="311700" y="1792864"/>
            <a:ext cx="2743200" cy="1343025"/>
          </a:xfrm>
          <a:prstGeom prst="rect">
            <a:avLst/>
          </a:prstGeom>
        </p:spPr>
      </p:pic>
      <p:pic>
        <p:nvPicPr>
          <p:cNvPr id="6" name="Picture 5"/>
          <p:cNvPicPr>
            <a:picLocks noChangeAspect="1"/>
          </p:cNvPicPr>
          <p:nvPr/>
        </p:nvPicPr>
        <p:blipFill>
          <a:blip r:embed="rId5"/>
          <a:stretch>
            <a:fillRect/>
          </a:stretch>
        </p:blipFill>
        <p:spPr>
          <a:xfrm>
            <a:off x="3324224" y="1152475"/>
            <a:ext cx="2619375" cy="1733550"/>
          </a:xfrm>
          <a:prstGeom prst="rect">
            <a:avLst/>
          </a:prstGeom>
        </p:spPr>
      </p:pic>
      <p:pic>
        <p:nvPicPr>
          <p:cNvPr id="7" name="Picture 6"/>
          <p:cNvPicPr>
            <a:picLocks noChangeAspect="1"/>
          </p:cNvPicPr>
          <p:nvPr/>
        </p:nvPicPr>
        <p:blipFill>
          <a:blip r:embed="rId6"/>
          <a:stretch>
            <a:fillRect/>
          </a:stretch>
        </p:blipFill>
        <p:spPr>
          <a:xfrm>
            <a:off x="6093928" y="1152475"/>
            <a:ext cx="2895600" cy="1800225"/>
          </a:xfrm>
          <a:prstGeom prst="rect">
            <a:avLst/>
          </a:prstGeom>
        </p:spPr>
      </p:pic>
    </p:spTree>
    <p:extLst>
      <p:ext uri="{BB962C8B-B14F-4D97-AF65-F5344CB8AC3E}">
        <p14:creationId xmlns:p14="http://schemas.microsoft.com/office/powerpoint/2010/main" val="4243339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Matrices transposed</a:t>
            </a:r>
            <a:endParaRPr lang="en-US" dirty="0"/>
          </a:p>
        </p:txBody>
      </p:sp>
      <p:pic>
        <p:nvPicPr>
          <p:cNvPr id="4" name="Picture 3"/>
          <p:cNvPicPr>
            <a:picLocks noChangeAspect="1"/>
          </p:cNvPicPr>
          <p:nvPr/>
        </p:nvPicPr>
        <p:blipFill>
          <a:blip r:embed="rId2"/>
          <a:stretch>
            <a:fillRect/>
          </a:stretch>
        </p:blipFill>
        <p:spPr>
          <a:xfrm>
            <a:off x="5905500" y="1556666"/>
            <a:ext cx="2632867" cy="1444951"/>
          </a:xfrm>
          <a:prstGeom prst="rect">
            <a:avLst/>
          </a:prstGeom>
        </p:spPr>
      </p:pic>
      <p:pic>
        <p:nvPicPr>
          <p:cNvPr id="5" name="Picture 4"/>
          <p:cNvPicPr>
            <a:picLocks noChangeAspect="1"/>
          </p:cNvPicPr>
          <p:nvPr/>
        </p:nvPicPr>
        <p:blipFill>
          <a:blip r:embed="rId3"/>
          <a:stretch>
            <a:fillRect/>
          </a:stretch>
        </p:blipFill>
        <p:spPr>
          <a:xfrm>
            <a:off x="5905500" y="3246782"/>
            <a:ext cx="2783748" cy="1249846"/>
          </a:xfrm>
          <a:prstGeom prst="rect">
            <a:avLst/>
          </a:prstGeom>
        </p:spPr>
      </p:pic>
      <p:pic>
        <p:nvPicPr>
          <p:cNvPr id="6" name="Picture 5"/>
          <p:cNvPicPr>
            <a:picLocks noChangeAspect="1"/>
          </p:cNvPicPr>
          <p:nvPr/>
        </p:nvPicPr>
        <p:blipFill>
          <a:blip r:embed="rId4"/>
          <a:stretch>
            <a:fillRect/>
          </a:stretch>
        </p:blipFill>
        <p:spPr>
          <a:xfrm>
            <a:off x="524669" y="1632243"/>
            <a:ext cx="4769576" cy="1228432"/>
          </a:xfrm>
          <a:prstGeom prst="rect">
            <a:avLst/>
          </a:prstGeom>
        </p:spPr>
      </p:pic>
    </p:spTree>
    <p:extLst>
      <p:ext uri="{BB962C8B-B14F-4D97-AF65-F5344CB8AC3E}">
        <p14:creationId xmlns:p14="http://schemas.microsoft.com/office/powerpoint/2010/main" val="255532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259578" y="1152475"/>
            <a:ext cx="2572722" cy="1511162"/>
          </a:xfrm>
          <a:prstGeom prst="rect">
            <a:avLst/>
          </a:prstGeom>
        </p:spPr>
      </p:pic>
      <p:pic>
        <p:nvPicPr>
          <p:cNvPr id="5" name="Picture 4"/>
          <p:cNvPicPr>
            <a:picLocks noChangeAspect="1"/>
          </p:cNvPicPr>
          <p:nvPr/>
        </p:nvPicPr>
        <p:blipFill>
          <a:blip r:embed="rId3"/>
          <a:stretch>
            <a:fillRect/>
          </a:stretch>
        </p:blipFill>
        <p:spPr>
          <a:xfrm>
            <a:off x="3517004" y="1151352"/>
            <a:ext cx="2606524" cy="1709323"/>
          </a:xfrm>
          <a:prstGeom prst="rect">
            <a:avLst/>
          </a:prstGeom>
        </p:spPr>
      </p:pic>
      <p:pic>
        <p:nvPicPr>
          <p:cNvPr id="6" name="Picture 5"/>
          <p:cNvPicPr>
            <a:picLocks noChangeAspect="1"/>
          </p:cNvPicPr>
          <p:nvPr/>
        </p:nvPicPr>
        <p:blipFill>
          <a:blip r:embed="rId4"/>
          <a:stretch>
            <a:fillRect/>
          </a:stretch>
        </p:blipFill>
        <p:spPr>
          <a:xfrm>
            <a:off x="485354" y="1151353"/>
            <a:ext cx="2575499" cy="1923152"/>
          </a:xfrm>
          <a:prstGeom prst="rect">
            <a:avLst/>
          </a:prstGeom>
        </p:spPr>
      </p:pic>
    </p:spTree>
    <p:extLst>
      <p:ext uri="{BB962C8B-B14F-4D97-AF65-F5344CB8AC3E}">
        <p14:creationId xmlns:p14="http://schemas.microsoft.com/office/powerpoint/2010/main" val="94123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properties of tensor arithmetic</a:t>
            </a:r>
            <a:endParaRPr lang="en-US" dirty="0"/>
          </a:p>
        </p:txBody>
      </p:sp>
      <p:sp>
        <p:nvSpPr>
          <p:cNvPr id="3" name="Text Placeholder 2"/>
          <p:cNvSpPr>
            <a:spLocks noGrp="1"/>
          </p:cNvSpPr>
          <p:nvPr>
            <p:ph type="body" idx="1"/>
          </p:nvPr>
        </p:nvSpPr>
        <p:spPr>
          <a:xfrm>
            <a:off x="311700" y="1152475"/>
            <a:ext cx="4498839" cy="3416400"/>
          </a:xfrm>
        </p:spPr>
        <p:txBody>
          <a:bodyPr/>
          <a:lstStyle/>
          <a:p>
            <a:r>
              <a:rPr lang="en-US" dirty="0" smtClean="0"/>
              <a:t>Copy, allocating new memory</a:t>
            </a:r>
          </a:p>
          <a:p>
            <a:endParaRPr lang="en-US" dirty="0"/>
          </a:p>
          <a:p>
            <a:endParaRPr lang="en-US" dirty="0" smtClean="0"/>
          </a:p>
          <a:p>
            <a:r>
              <a:rPr lang="en-US" dirty="0" smtClean="0"/>
              <a:t>Elementwise multiplication(</a:t>
            </a:r>
            <a:r>
              <a:rPr lang="en-US" dirty="0" err="1" smtClean="0"/>
              <a:t>Hadamard</a:t>
            </a:r>
            <a:r>
              <a:rPr lang="en-US" dirty="0" smtClean="0"/>
              <a:t> product)</a:t>
            </a:r>
            <a:endParaRPr lang="en-US" dirty="0"/>
          </a:p>
        </p:txBody>
      </p:sp>
      <p:pic>
        <p:nvPicPr>
          <p:cNvPr id="4" name="Picture 3"/>
          <p:cNvPicPr>
            <a:picLocks noChangeAspect="1"/>
          </p:cNvPicPr>
          <p:nvPr/>
        </p:nvPicPr>
        <p:blipFill>
          <a:blip r:embed="rId2"/>
          <a:stretch>
            <a:fillRect/>
          </a:stretch>
        </p:blipFill>
        <p:spPr>
          <a:xfrm>
            <a:off x="5019467" y="1034360"/>
            <a:ext cx="3514455" cy="1826315"/>
          </a:xfrm>
          <a:prstGeom prst="rect">
            <a:avLst/>
          </a:prstGeom>
        </p:spPr>
      </p:pic>
      <p:pic>
        <p:nvPicPr>
          <p:cNvPr id="5" name="Picture 4"/>
          <p:cNvPicPr>
            <a:picLocks noChangeAspect="1"/>
          </p:cNvPicPr>
          <p:nvPr/>
        </p:nvPicPr>
        <p:blipFill>
          <a:blip r:embed="rId3"/>
          <a:stretch>
            <a:fillRect/>
          </a:stretch>
        </p:blipFill>
        <p:spPr>
          <a:xfrm>
            <a:off x="1946756" y="2860675"/>
            <a:ext cx="1949383" cy="691867"/>
          </a:xfrm>
          <a:prstGeom prst="rect">
            <a:avLst/>
          </a:prstGeom>
        </p:spPr>
      </p:pic>
      <p:pic>
        <p:nvPicPr>
          <p:cNvPr id="6" name="Picture 5"/>
          <p:cNvPicPr>
            <a:picLocks noChangeAspect="1"/>
          </p:cNvPicPr>
          <p:nvPr/>
        </p:nvPicPr>
        <p:blipFill>
          <a:blip r:embed="rId4"/>
          <a:stretch>
            <a:fillRect/>
          </a:stretch>
        </p:blipFill>
        <p:spPr>
          <a:xfrm>
            <a:off x="5019467" y="2864492"/>
            <a:ext cx="2800350" cy="1628775"/>
          </a:xfrm>
          <a:prstGeom prst="rect">
            <a:avLst/>
          </a:prstGeom>
        </p:spPr>
      </p:pic>
    </p:spTree>
    <p:extLst>
      <p:ext uri="{BB962C8B-B14F-4D97-AF65-F5344CB8AC3E}">
        <p14:creationId xmlns:p14="http://schemas.microsoft.com/office/powerpoint/2010/main" val="520664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Reduction</a:t>
            </a:r>
          </a:p>
          <a:p>
            <a:pPr lvl="1"/>
            <a:r>
              <a:rPr lang="en-US" dirty="0" smtClean="0"/>
              <a:t>Sum</a:t>
            </a:r>
            <a:endParaRPr lang="en-US" dirty="0"/>
          </a:p>
          <a:p>
            <a:pPr lvl="1"/>
            <a:endParaRPr lang="en-US" dirty="0" smtClean="0"/>
          </a:p>
          <a:p>
            <a:pPr lvl="1"/>
            <a:endParaRPr lang="en-US" dirty="0"/>
          </a:p>
          <a:p>
            <a:pPr lvl="1"/>
            <a:r>
              <a:rPr lang="en-US" dirty="0" smtClean="0"/>
              <a:t>Mean</a:t>
            </a:r>
          </a:p>
          <a:p>
            <a:pPr lvl="1"/>
            <a:endParaRPr lang="en-US" dirty="0"/>
          </a:p>
          <a:p>
            <a:pPr lvl="1"/>
            <a:r>
              <a:rPr lang="en-US" dirty="0" err="1" smtClean="0"/>
              <a:t>cumsum</a:t>
            </a:r>
            <a:endParaRPr lang="en-US" dirty="0" smtClean="0"/>
          </a:p>
          <a:p>
            <a:endParaRPr lang="en-US" dirty="0"/>
          </a:p>
          <a:p>
            <a:endParaRPr lang="en-US" dirty="0" smtClean="0"/>
          </a:p>
          <a:p>
            <a:endParaRPr lang="en-US" dirty="0"/>
          </a:p>
          <a:p>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364353" y="1812235"/>
            <a:ext cx="809625" cy="419100"/>
          </a:xfrm>
          <a:prstGeom prst="rect">
            <a:avLst/>
          </a:prstGeom>
        </p:spPr>
      </p:pic>
      <p:pic>
        <p:nvPicPr>
          <p:cNvPr id="6" name="Picture 5"/>
          <p:cNvPicPr>
            <a:picLocks noChangeAspect="1"/>
          </p:cNvPicPr>
          <p:nvPr/>
        </p:nvPicPr>
        <p:blipFill>
          <a:blip r:embed="rId3"/>
          <a:stretch>
            <a:fillRect/>
          </a:stretch>
        </p:blipFill>
        <p:spPr>
          <a:xfrm>
            <a:off x="5651033" y="1203676"/>
            <a:ext cx="3322568" cy="640041"/>
          </a:xfrm>
          <a:prstGeom prst="rect">
            <a:avLst/>
          </a:prstGeom>
        </p:spPr>
      </p:pic>
      <p:pic>
        <p:nvPicPr>
          <p:cNvPr id="12" name="Picture 11"/>
          <p:cNvPicPr>
            <a:picLocks noChangeAspect="1"/>
          </p:cNvPicPr>
          <p:nvPr/>
        </p:nvPicPr>
        <p:blipFill>
          <a:blip r:embed="rId4"/>
          <a:stretch>
            <a:fillRect/>
          </a:stretch>
        </p:blipFill>
        <p:spPr>
          <a:xfrm>
            <a:off x="5630739" y="3962918"/>
            <a:ext cx="1755968" cy="840763"/>
          </a:xfrm>
          <a:prstGeom prst="rect">
            <a:avLst/>
          </a:prstGeom>
        </p:spPr>
      </p:pic>
      <p:pic>
        <p:nvPicPr>
          <p:cNvPr id="13" name="Picture 12"/>
          <p:cNvPicPr>
            <a:picLocks noChangeAspect="1"/>
          </p:cNvPicPr>
          <p:nvPr/>
        </p:nvPicPr>
        <p:blipFill>
          <a:blip r:embed="rId5"/>
          <a:stretch>
            <a:fillRect/>
          </a:stretch>
        </p:blipFill>
        <p:spPr>
          <a:xfrm>
            <a:off x="5651033" y="1894918"/>
            <a:ext cx="2950679" cy="556732"/>
          </a:xfrm>
          <a:prstGeom prst="rect">
            <a:avLst/>
          </a:prstGeom>
        </p:spPr>
      </p:pic>
      <p:pic>
        <p:nvPicPr>
          <p:cNvPr id="14" name="Picture 13"/>
          <p:cNvPicPr>
            <a:picLocks noChangeAspect="1"/>
          </p:cNvPicPr>
          <p:nvPr/>
        </p:nvPicPr>
        <p:blipFill>
          <a:blip r:embed="rId6"/>
          <a:stretch>
            <a:fillRect/>
          </a:stretch>
        </p:blipFill>
        <p:spPr>
          <a:xfrm>
            <a:off x="5630739" y="2448018"/>
            <a:ext cx="3342862" cy="639739"/>
          </a:xfrm>
          <a:prstGeom prst="rect">
            <a:avLst/>
          </a:prstGeom>
        </p:spPr>
      </p:pic>
      <p:pic>
        <p:nvPicPr>
          <p:cNvPr id="15" name="Picture 14"/>
          <p:cNvPicPr>
            <a:picLocks noChangeAspect="1"/>
          </p:cNvPicPr>
          <p:nvPr/>
        </p:nvPicPr>
        <p:blipFill>
          <a:blip r:embed="rId7"/>
          <a:stretch>
            <a:fillRect/>
          </a:stretch>
        </p:blipFill>
        <p:spPr>
          <a:xfrm>
            <a:off x="5634633" y="3149048"/>
            <a:ext cx="3338968" cy="733839"/>
          </a:xfrm>
          <a:prstGeom prst="rect">
            <a:avLst/>
          </a:prstGeom>
        </p:spPr>
      </p:pic>
    </p:spTree>
    <p:extLst>
      <p:ext uri="{BB962C8B-B14F-4D97-AF65-F5344CB8AC3E}">
        <p14:creationId xmlns:p14="http://schemas.microsoft.com/office/powerpoint/2010/main" val="3148151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Dot products</a:t>
            </a:r>
          </a:p>
          <a:p>
            <a:endParaRPr lang="en-US" dirty="0"/>
          </a:p>
          <a:p>
            <a:endParaRPr lang="en-US" dirty="0" smtClean="0"/>
          </a:p>
          <a:p>
            <a:endParaRPr lang="en-US" dirty="0"/>
          </a:p>
          <a:p>
            <a:r>
              <a:rPr lang="en-US" dirty="0" smtClean="0"/>
              <a:t>Matrix vector product</a:t>
            </a:r>
          </a:p>
          <a:p>
            <a:endParaRPr lang="en-US" dirty="0"/>
          </a:p>
          <a:p>
            <a:r>
              <a:rPr lang="en-US" dirty="0" smtClean="0"/>
              <a:t>Matrix </a:t>
            </a:r>
            <a:r>
              <a:rPr lang="en-US" dirty="0" err="1" smtClean="0"/>
              <a:t>matrix</a:t>
            </a:r>
            <a:r>
              <a:rPr lang="en-US" dirty="0" smtClean="0"/>
              <a:t> multiplication</a:t>
            </a:r>
            <a:endParaRPr lang="en-US" dirty="0"/>
          </a:p>
        </p:txBody>
      </p:sp>
      <p:pic>
        <p:nvPicPr>
          <p:cNvPr id="4" name="Picture 3"/>
          <p:cNvPicPr>
            <a:picLocks noChangeAspect="1"/>
          </p:cNvPicPr>
          <p:nvPr/>
        </p:nvPicPr>
        <p:blipFill>
          <a:blip r:embed="rId2"/>
          <a:stretch>
            <a:fillRect/>
          </a:stretch>
        </p:blipFill>
        <p:spPr>
          <a:xfrm>
            <a:off x="479978" y="1756948"/>
            <a:ext cx="4167613" cy="323643"/>
          </a:xfrm>
          <a:prstGeom prst="rect">
            <a:avLst/>
          </a:prstGeom>
        </p:spPr>
      </p:pic>
      <p:pic>
        <p:nvPicPr>
          <p:cNvPr id="5" name="Picture 4"/>
          <p:cNvPicPr>
            <a:picLocks noChangeAspect="1"/>
          </p:cNvPicPr>
          <p:nvPr/>
        </p:nvPicPr>
        <p:blipFill>
          <a:blip r:embed="rId3"/>
          <a:stretch>
            <a:fillRect/>
          </a:stretch>
        </p:blipFill>
        <p:spPr>
          <a:xfrm>
            <a:off x="4835213" y="1017725"/>
            <a:ext cx="4017256" cy="872845"/>
          </a:xfrm>
          <a:prstGeom prst="rect">
            <a:avLst/>
          </a:prstGeom>
        </p:spPr>
      </p:pic>
      <p:pic>
        <p:nvPicPr>
          <p:cNvPr id="6" name="Picture 5"/>
          <p:cNvPicPr>
            <a:picLocks noChangeAspect="1"/>
          </p:cNvPicPr>
          <p:nvPr/>
        </p:nvPicPr>
        <p:blipFill>
          <a:blip r:embed="rId4"/>
          <a:stretch>
            <a:fillRect/>
          </a:stretch>
        </p:blipFill>
        <p:spPr>
          <a:xfrm>
            <a:off x="4835213" y="2025320"/>
            <a:ext cx="2959236" cy="741592"/>
          </a:xfrm>
          <a:prstGeom prst="rect">
            <a:avLst/>
          </a:prstGeom>
        </p:spPr>
      </p:pic>
      <p:pic>
        <p:nvPicPr>
          <p:cNvPr id="7" name="Picture 6"/>
          <p:cNvPicPr>
            <a:picLocks noChangeAspect="1"/>
          </p:cNvPicPr>
          <p:nvPr/>
        </p:nvPicPr>
        <p:blipFill>
          <a:blip r:embed="rId5"/>
          <a:stretch>
            <a:fillRect/>
          </a:stretch>
        </p:blipFill>
        <p:spPr>
          <a:xfrm>
            <a:off x="4835213" y="2887463"/>
            <a:ext cx="4069688" cy="649822"/>
          </a:xfrm>
          <a:prstGeom prst="rect">
            <a:avLst/>
          </a:prstGeom>
        </p:spPr>
      </p:pic>
      <p:pic>
        <p:nvPicPr>
          <p:cNvPr id="8" name="Picture 7"/>
          <p:cNvPicPr>
            <a:picLocks noChangeAspect="1"/>
          </p:cNvPicPr>
          <p:nvPr/>
        </p:nvPicPr>
        <p:blipFill>
          <a:blip r:embed="rId6"/>
          <a:stretch>
            <a:fillRect/>
          </a:stretch>
        </p:blipFill>
        <p:spPr>
          <a:xfrm>
            <a:off x="4815869" y="3580052"/>
            <a:ext cx="2336384" cy="1187896"/>
          </a:xfrm>
          <a:prstGeom prst="rect">
            <a:avLst/>
          </a:prstGeom>
        </p:spPr>
      </p:pic>
    </p:spTree>
    <p:extLst>
      <p:ext uri="{BB962C8B-B14F-4D97-AF65-F5344CB8AC3E}">
        <p14:creationId xmlns:p14="http://schemas.microsoft.com/office/powerpoint/2010/main" val="2169842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Norm</a:t>
            </a:r>
            <a:endParaRPr lang="en-US" dirty="0"/>
          </a:p>
        </p:txBody>
      </p:sp>
      <p:pic>
        <p:nvPicPr>
          <p:cNvPr id="4" name="Picture 3"/>
          <p:cNvPicPr>
            <a:picLocks noChangeAspect="1"/>
          </p:cNvPicPr>
          <p:nvPr/>
        </p:nvPicPr>
        <p:blipFill>
          <a:blip r:embed="rId2"/>
          <a:stretch>
            <a:fillRect/>
          </a:stretch>
        </p:blipFill>
        <p:spPr>
          <a:xfrm>
            <a:off x="541477" y="1654778"/>
            <a:ext cx="5125528" cy="3065600"/>
          </a:xfrm>
          <a:prstGeom prst="rect">
            <a:avLst/>
          </a:prstGeom>
        </p:spPr>
      </p:pic>
      <p:pic>
        <p:nvPicPr>
          <p:cNvPr id="5" name="Picture 4"/>
          <p:cNvPicPr>
            <a:picLocks noChangeAspect="1"/>
          </p:cNvPicPr>
          <p:nvPr/>
        </p:nvPicPr>
        <p:blipFill>
          <a:blip r:embed="rId3"/>
          <a:stretch>
            <a:fillRect/>
          </a:stretch>
        </p:blipFill>
        <p:spPr>
          <a:xfrm>
            <a:off x="6216305" y="1654778"/>
            <a:ext cx="2265087" cy="778772"/>
          </a:xfrm>
          <a:prstGeom prst="rect">
            <a:avLst/>
          </a:prstGeom>
        </p:spPr>
      </p:pic>
      <p:pic>
        <p:nvPicPr>
          <p:cNvPr id="6" name="Picture 5"/>
          <p:cNvPicPr>
            <a:picLocks noChangeAspect="1"/>
          </p:cNvPicPr>
          <p:nvPr/>
        </p:nvPicPr>
        <p:blipFill>
          <a:blip r:embed="rId4"/>
          <a:stretch>
            <a:fillRect/>
          </a:stretch>
        </p:blipFill>
        <p:spPr>
          <a:xfrm>
            <a:off x="6216305" y="2577634"/>
            <a:ext cx="2352261" cy="566082"/>
          </a:xfrm>
          <a:prstGeom prst="rect">
            <a:avLst/>
          </a:prstGeom>
        </p:spPr>
      </p:pic>
    </p:spTree>
    <p:extLst>
      <p:ext uri="{BB962C8B-B14F-4D97-AF65-F5344CB8AC3E}">
        <p14:creationId xmlns:p14="http://schemas.microsoft.com/office/powerpoint/2010/main" val="1207997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Calculus</a:t>
            </a:r>
            <a:endParaRPr lang="en-US" dirty="0"/>
          </a:p>
        </p:txBody>
      </p:sp>
    </p:spTree>
    <p:extLst>
      <p:ext uri="{BB962C8B-B14F-4D97-AF65-F5344CB8AC3E}">
        <p14:creationId xmlns:p14="http://schemas.microsoft.com/office/powerpoint/2010/main" val="4162617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Derivatives and Differentiation</a:t>
            </a:r>
            <a:endParaRPr dirty="0"/>
          </a:p>
        </p:txBody>
      </p:sp>
      <p:pic>
        <p:nvPicPr>
          <p:cNvPr id="2" name="Picture 1"/>
          <p:cNvPicPr>
            <a:picLocks noChangeAspect="1"/>
          </p:cNvPicPr>
          <p:nvPr/>
        </p:nvPicPr>
        <p:blipFill>
          <a:blip r:embed="rId3"/>
          <a:stretch>
            <a:fillRect/>
          </a:stretch>
        </p:blipFill>
        <p:spPr>
          <a:xfrm>
            <a:off x="898455" y="1178979"/>
            <a:ext cx="7130511" cy="31213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Derivatives and Differentiation</a:t>
            </a:r>
            <a:endParaRPr dirty="0"/>
          </a:p>
        </p:txBody>
      </p:sp>
      <p:pic>
        <p:nvPicPr>
          <p:cNvPr id="3" name="Picture 2"/>
          <p:cNvPicPr>
            <a:picLocks noChangeAspect="1"/>
          </p:cNvPicPr>
          <p:nvPr/>
        </p:nvPicPr>
        <p:blipFill>
          <a:blip r:embed="rId3"/>
          <a:stretch>
            <a:fillRect/>
          </a:stretch>
        </p:blipFill>
        <p:spPr>
          <a:xfrm>
            <a:off x="782499" y="1420881"/>
            <a:ext cx="7419975" cy="2990850"/>
          </a:xfrm>
          <a:prstGeom prst="rect">
            <a:avLst/>
          </a:prstGeom>
        </p:spPr>
      </p:pic>
    </p:spTree>
    <p:extLst>
      <p:ext uri="{BB962C8B-B14F-4D97-AF65-F5344CB8AC3E}">
        <p14:creationId xmlns:p14="http://schemas.microsoft.com/office/powerpoint/2010/main" val="1421237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highlight>
                  <a:srgbClr val="FAFAFA"/>
                </a:highlight>
                <a:latin typeface="Roboto"/>
                <a:ea typeface="Roboto"/>
                <a:cs typeface="Roboto"/>
                <a:sym typeface="Roboto"/>
              </a:rPr>
              <a:t>Gradients</a:t>
            </a:r>
            <a:br>
              <a:rPr lang="en-GB" dirty="0">
                <a:highlight>
                  <a:srgbClr val="FAFAFA"/>
                </a:highlight>
                <a:latin typeface="Roboto"/>
                <a:ea typeface="Roboto"/>
                <a:cs typeface="Roboto"/>
                <a:sym typeface="Roboto"/>
              </a:rPr>
            </a:b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535388" y="1152475"/>
            <a:ext cx="5320030" cy="3416400"/>
          </a:xfrm>
          <a:prstGeom prst="rect">
            <a:avLst/>
          </a:prstGeom>
        </p:spPr>
      </p:pic>
    </p:spTree>
    <p:extLst>
      <p:ext uri="{BB962C8B-B14F-4D97-AF65-F5344CB8AC3E}">
        <p14:creationId xmlns:p14="http://schemas.microsoft.com/office/powerpoint/2010/main" val="1307197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highlight>
                  <a:srgbClr val="FAFAFA"/>
                </a:highlight>
                <a:latin typeface="Roboto"/>
                <a:ea typeface="Roboto"/>
                <a:cs typeface="Roboto"/>
                <a:sym typeface="Roboto"/>
              </a:rPr>
              <a:t>Chain Rule</a:t>
            </a:r>
            <a:br>
              <a:rPr lang="en-GB" dirty="0">
                <a:highlight>
                  <a:srgbClr val="FAFAFA"/>
                </a:highlight>
                <a:latin typeface="Roboto"/>
                <a:ea typeface="Roboto"/>
                <a:cs typeface="Roboto"/>
                <a:sym typeface="Roboto"/>
              </a:rPr>
            </a:br>
            <a:endParaRPr lang="en-US" dirty="0"/>
          </a:p>
        </p:txBody>
      </p:sp>
      <p:pic>
        <p:nvPicPr>
          <p:cNvPr id="4" name="Picture 3"/>
          <p:cNvPicPr>
            <a:picLocks noChangeAspect="1"/>
          </p:cNvPicPr>
          <p:nvPr/>
        </p:nvPicPr>
        <p:blipFill>
          <a:blip r:embed="rId2"/>
          <a:stretch>
            <a:fillRect/>
          </a:stretch>
        </p:blipFill>
        <p:spPr>
          <a:xfrm>
            <a:off x="740257" y="1301800"/>
            <a:ext cx="7305675" cy="3267075"/>
          </a:xfrm>
          <a:prstGeom prst="rect">
            <a:avLst/>
          </a:prstGeom>
        </p:spPr>
      </p:pic>
    </p:spTree>
    <p:extLst>
      <p:ext uri="{BB962C8B-B14F-4D97-AF65-F5344CB8AC3E}">
        <p14:creationId xmlns:p14="http://schemas.microsoft.com/office/powerpoint/2010/main" val="194792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Probability</a:t>
            </a:r>
            <a:endParaRPr lang="en-US" dirty="0"/>
          </a:p>
        </p:txBody>
      </p:sp>
    </p:spTree>
    <p:extLst>
      <p:ext uri="{BB962C8B-B14F-4D97-AF65-F5344CB8AC3E}">
        <p14:creationId xmlns:p14="http://schemas.microsoft.com/office/powerpoint/2010/main" val="975060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Basic theory</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spcBef>
                <a:spcPts val="1200"/>
              </a:spcBef>
              <a:spcAft>
                <a:spcPts val="1200"/>
              </a:spcAft>
              <a:buNone/>
            </a:pPr>
            <a:r>
              <a:rPr lang="fr-FR" dirty="0" smtClean="0"/>
              <a:t>Law of large </a:t>
            </a:r>
            <a:r>
              <a:rPr lang="fr-FR" dirty="0" err="1" smtClean="0"/>
              <a:t>numbers</a:t>
            </a:r>
            <a:r>
              <a:rPr lang="fr-FR" dirty="0" smtClean="0"/>
              <a:t>: </a:t>
            </a:r>
            <a:r>
              <a:rPr lang="en-US" dirty="0"/>
              <a:t> as the number of tosses grows this estimate will draw closer and closer to the true underlying probability</a:t>
            </a:r>
            <a:endParaRPr dirty="0"/>
          </a:p>
        </p:txBody>
      </p:sp>
      <p:pic>
        <p:nvPicPr>
          <p:cNvPr id="2" name="Picture 1"/>
          <p:cNvPicPr>
            <a:picLocks noChangeAspect="1"/>
          </p:cNvPicPr>
          <p:nvPr/>
        </p:nvPicPr>
        <p:blipFill>
          <a:blip r:embed="rId3"/>
          <a:stretch>
            <a:fillRect/>
          </a:stretch>
        </p:blipFill>
        <p:spPr>
          <a:xfrm>
            <a:off x="442912" y="2183503"/>
            <a:ext cx="3076575" cy="352425"/>
          </a:xfrm>
          <a:prstGeom prst="rect">
            <a:avLst/>
          </a:prstGeom>
        </p:spPr>
      </p:pic>
      <p:pic>
        <p:nvPicPr>
          <p:cNvPr id="3" name="Picture 2"/>
          <p:cNvPicPr>
            <a:picLocks noChangeAspect="1"/>
          </p:cNvPicPr>
          <p:nvPr/>
        </p:nvPicPr>
        <p:blipFill>
          <a:blip r:embed="rId4"/>
          <a:stretch>
            <a:fillRect/>
          </a:stretch>
        </p:blipFill>
        <p:spPr>
          <a:xfrm>
            <a:off x="442912" y="2547317"/>
            <a:ext cx="7200900" cy="447675"/>
          </a:xfrm>
          <a:prstGeom prst="rect">
            <a:avLst/>
          </a:prstGeom>
        </p:spPr>
      </p:pic>
      <p:pic>
        <p:nvPicPr>
          <p:cNvPr id="4" name="Picture 3"/>
          <p:cNvPicPr>
            <a:picLocks noChangeAspect="1"/>
          </p:cNvPicPr>
          <p:nvPr/>
        </p:nvPicPr>
        <p:blipFill>
          <a:blip r:embed="rId5"/>
          <a:stretch>
            <a:fillRect/>
          </a:stretch>
        </p:blipFill>
        <p:spPr>
          <a:xfrm>
            <a:off x="442912" y="3144907"/>
            <a:ext cx="7153275" cy="1676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Random variables</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endParaRPr dirty="0"/>
          </a:p>
        </p:txBody>
      </p:sp>
      <p:pic>
        <p:nvPicPr>
          <p:cNvPr id="2" name="Picture 1"/>
          <p:cNvPicPr>
            <a:picLocks noChangeAspect="1"/>
          </p:cNvPicPr>
          <p:nvPr/>
        </p:nvPicPr>
        <p:blipFill>
          <a:blip r:embed="rId3"/>
          <a:stretch>
            <a:fillRect/>
          </a:stretch>
        </p:blipFill>
        <p:spPr>
          <a:xfrm>
            <a:off x="3505346" y="556591"/>
            <a:ext cx="2133307" cy="4228912"/>
          </a:xfrm>
          <a:prstGeom prst="rect">
            <a:avLst/>
          </a:prstGeom>
        </p:spPr>
      </p:pic>
    </p:spTree>
    <p:extLst>
      <p:ext uri="{BB962C8B-B14F-4D97-AF65-F5344CB8AC3E}">
        <p14:creationId xmlns:p14="http://schemas.microsoft.com/office/powerpoint/2010/main" val="2311596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Multiple random variables</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dirty="0" smtClean="0"/>
              <a:t>Joint</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r>
              <a:rPr lang="fr-FR" dirty="0" smtClean="0"/>
              <a:t>Bayes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smtClean="0"/>
              <a:t>Independence </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pic>
        <p:nvPicPr>
          <p:cNvPr id="3" name="Picture 2"/>
          <p:cNvPicPr>
            <a:picLocks noChangeAspect="1"/>
          </p:cNvPicPr>
          <p:nvPr/>
        </p:nvPicPr>
        <p:blipFill>
          <a:blip r:embed="rId3"/>
          <a:stretch>
            <a:fillRect/>
          </a:stretch>
        </p:blipFill>
        <p:spPr>
          <a:xfrm>
            <a:off x="1113389" y="1512611"/>
            <a:ext cx="2371725" cy="276225"/>
          </a:xfrm>
          <a:prstGeom prst="rect">
            <a:avLst/>
          </a:prstGeom>
        </p:spPr>
      </p:pic>
      <p:pic>
        <p:nvPicPr>
          <p:cNvPr id="4" name="Picture 3"/>
          <p:cNvPicPr>
            <a:picLocks noChangeAspect="1"/>
          </p:cNvPicPr>
          <p:nvPr/>
        </p:nvPicPr>
        <p:blipFill>
          <a:blip r:embed="rId4"/>
          <a:stretch>
            <a:fillRect/>
          </a:stretch>
        </p:blipFill>
        <p:spPr>
          <a:xfrm>
            <a:off x="1273658" y="2136775"/>
            <a:ext cx="2476500" cy="723900"/>
          </a:xfrm>
          <a:prstGeom prst="rect">
            <a:avLst/>
          </a:prstGeom>
        </p:spPr>
      </p:pic>
      <p:pic>
        <p:nvPicPr>
          <p:cNvPr id="6" name="Picture 5"/>
          <p:cNvPicPr>
            <a:picLocks noChangeAspect="1"/>
          </p:cNvPicPr>
          <p:nvPr/>
        </p:nvPicPr>
        <p:blipFill>
          <a:blip r:embed="rId5"/>
          <a:stretch>
            <a:fillRect/>
          </a:stretch>
        </p:blipFill>
        <p:spPr>
          <a:xfrm>
            <a:off x="1978508" y="3032401"/>
            <a:ext cx="1771650" cy="352425"/>
          </a:xfrm>
          <a:prstGeom prst="rect">
            <a:avLst/>
          </a:prstGeom>
        </p:spPr>
      </p:pic>
    </p:spTree>
    <p:extLst>
      <p:ext uri="{BB962C8B-B14F-4D97-AF65-F5344CB8AC3E}">
        <p14:creationId xmlns:p14="http://schemas.microsoft.com/office/powerpoint/2010/main" val="2044998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Expectation and variance</a:t>
            </a:r>
            <a:endParaRPr dirty="0"/>
          </a:p>
        </p:txBody>
      </p:sp>
      <p:pic>
        <p:nvPicPr>
          <p:cNvPr id="2" name="Picture 1"/>
          <p:cNvPicPr>
            <a:picLocks noChangeAspect="1"/>
          </p:cNvPicPr>
          <p:nvPr/>
        </p:nvPicPr>
        <p:blipFill>
          <a:blip r:embed="rId3"/>
          <a:stretch>
            <a:fillRect/>
          </a:stretch>
        </p:blipFill>
        <p:spPr>
          <a:xfrm>
            <a:off x="1603306" y="1066801"/>
            <a:ext cx="6117511" cy="3844165"/>
          </a:xfrm>
          <a:prstGeom prst="rect">
            <a:avLst/>
          </a:prstGeom>
        </p:spPr>
      </p:pic>
    </p:spTree>
    <p:extLst>
      <p:ext uri="{BB962C8B-B14F-4D97-AF65-F5344CB8AC3E}">
        <p14:creationId xmlns:p14="http://schemas.microsoft.com/office/powerpoint/2010/main" val="563053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Summary</a:t>
            </a:r>
            <a:endParaRPr lang="en-US" dirty="0"/>
          </a:p>
        </p:txBody>
      </p:sp>
    </p:spTree>
    <p:extLst>
      <p:ext uri="{BB962C8B-B14F-4D97-AF65-F5344CB8AC3E}">
        <p14:creationId xmlns:p14="http://schemas.microsoft.com/office/powerpoint/2010/main" val="1320528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Summary</a:t>
            </a:r>
            <a:endParaRPr/>
          </a:p>
        </p:txBody>
      </p:sp>
      <p:sp>
        <p:nvSpPr>
          <p:cNvPr id="180" name="Google Shape;180;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FR" dirty="0" smtClean="0"/>
              <a:t>AI </a:t>
            </a:r>
            <a:r>
              <a:rPr lang="fr-FR" dirty="0" err="1" smtClean="0"/>
              <a:t>is</a:t>
            </a:r>
            <a:r>
              <a:rPr lang="fr-FR" dirty="0" smtClean="0"/>
              <a:t> </a:t>
            </a:r>
            <a:r>
              <a:rPr lang="fr-FR" dirty="0" err="1" smtClean="0"/>
              <a:t>applied</a:t>
            </a:r>
            <a:r>
              <a:rPr lang="fr-FR" dirty="0" smtClean="0"/>
              <a:t> in </a:t>
            </a:r>
            <a:r>
              <a:rPr lang="fr-FR" dirty="0" err="1" smtClean="0"/>
              <a:t>several</a:t>
            </a:r>
            <a:r>
              <a:rPr lang="fr-FR" dirty="0" smtClean="0"/>
              <a:t> </a:t>
            </a:r>
            <a:r>
              <a:rPr lang="fr-FR" dirty="0" err="1" smtClean="0"/>
              <a:t>domain</a:t>
            </a:r>
            <a:endParaRPr lang="fr-FR" dirty="0" smtClean="0"/>
          </a:p>
          <a:p>
            <a:pPr marL="0" lvl="0" indent="0" algn="l" rtl="0">
              <a:spcBef>
                <a:spcPts val="0"/>
              </a:spcBef>
              <a:spcAft>
                <a:spcPts val="1200"/>
              </a:spcAft>
              <a:buNone/>
            </a:pPr>
            <a:r>
              <a:rPr lang="fr-FR" dirty="0" err="1" smtClean="0"/>
              <a:t>Deep</a:t>
            </a:r>
            <a:r>
              <a:rPr lang="fr-FR" dirty="0" smtClean="0"/>
              <a:t> </a:t>
            </a:r>
            <a:r>
              <a:rPr lang="fr-FR" dirty="0" err="1" smtClean="0"/>
              <a:t>learning</a:t>
            </a:r>
            <a:r>
              <a:rPr lang="fr-FR" dirty="0" smtClean="0"/>
              <a:t> </a:t>
            </a:r>
            <a:r>
              <a:rPr lang="fr-FR" dirty="0" err="1" smtClean="0"/>
              <a:t>invented</a:t>
            </a:r>
            <a:r>
              <a:rPr lang="fr-FR" dirty="0" smtClean="0"/>
              <a:t> long </a:t>
            </a:r>
            <a:r>
              <a:rPr lang="fr-FR" dirty="0" err="1" smtClean="0"/>
              <a:t>ago</a:t>
            </a:r>
            <a:r>
              <a:rPr lang="fr-FR" dirty="0" smtClean="0"/>
              <a:t>, </a:t>
            </a:r>
            <a:r>
              <a:rPr lang="fr-FR" dirty="0" err="1" smtClean="0"/>
              <a:t>recently</a:t>
            </a:r>
            <a:r>
              <a:rPr lang="fr-FR" dirty="0" smtClean="0"/>
              <a:t> </a:t>
            </a:r>
            <a:r>
              <a:rPr lang="fr-FR" dirty="0" err="1" smtClean="0"/>
              <a:t>popular</a:t>
            </a:r>
            <a:r>
              <a:rPr lang="fr-FR" dirty="0" smtClean="0"/>
              <a:t> </a:t>
            </a:r>
            <a:r>
              <a:rPr lang="fr-FR" dirty="0" err="1" smtClean="0"/>
              <a:t>with</a:t>
            </a:r>
            <a:r>
              <a:rPr lang="fr-FR" dirty="0" smtClean="0"/>
              <a:t> </a:t>
            </a:r>
            <a:r>
              <a:rPr lang="fr-FR" dirty="0" err="1" smtClean="0"/>
              <a:t>hardward</a:t>
            </a:r>
            <a:r>
              <a:rPr lang="fr-FR" dirty="0" smtClean="0"/>
              <a:t> and data</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are </a:t>
            </a:r>
            <a:r>
              <a:rPr lang="fr-FR" dirty="0" err="1" smtClean="0"/>
              <a:t>two</a:t>
            </a:r>
            <a:r>
              <a:rPr lang="fr-FR" dirty="0" smtClean="0"/>
              <a:t> </a:t>
            </a:r>
            <a:r>
              <a:rPr lang="fr-FR" dirty="0" err="1" smtClean="0"/>
              <a:t>most</a:t>
            </a:r>
            <a:r>
              <a:rPr lang="fr-FR" dirty="0" smtClean="0"/>
              <a:t> </a:t>
            </a:r>
            <a:r>
              <a:rPr lang="fr-FR" dirty="0" err="1" smtClean="0"/>
              <a:t>popular</a:t>
            </a:r>
            <a:r>
              <a:rPr lang="fr-FR" dirty="0" smtClean="0"/>
              <a:t> </a:t>
            </a:r>
            <a:r>
              <a:rPr lang="fr-FR" dirty="0" err="1" smtClean="0"/>
              <a:t>frameworks</a:t>
            </a:r>
            <a:endParaRPr lang="fr-FR" dirty="0" smtClean="0"/>
          </a:p>
          <a:p>
            <a:pPr marL="0" lvl="0" indent="0" algn="l" rtl="0">
              <a:spcBef>
                <a:spcPts val="0"/>
              </a:spcBef>
              <a:spcAft>
                <a:spcPts val="1200"/>
              </a:spcAft>
              <a:buNone/>
            </a:pPr>
            <a:r>
              <a:rPr lang="fr-FR" dirty="0" err="1" smtClean="0"/>
              <a:t>Preresiquites</a:t>
            </a:r>
            <a:r>
              <a:rPr lang="fr-FR" dirty="0" smtClean="0"/>
              <a:t> for </a:t>
            </a:r>
            <a:r>
              <a:rPr lang="fr-FR" dirty="0" err="1" smtClean="0"/>
              <a:t>deep</a:t>
            </a:r>
            <a:r>
              <a:rPr lang="fr-FR" dirty="0" smtClean="0"/>
              <a:t> </a:t>
            </a:r>
            <a:r>
              <a:rPr lang="fr-FR" dirty="0" err="1" smtClean="0"/>
              <a:t>learning</a:t>
            </a:r>
            <a:r>
              <a:rPr lang="fr-FR" dirty="0" smtClean="0"/>
              <a:t> </a:t>
            </a:r>
            <a:r>
              <a:rPr lang="fr-FR" dirty="0" err="1" smtClean="0"/>
              <a:t>include</a:t>
            </a:r>
            <a:r>
              <a:rPr lang="fr-FR" dirty="0" smtClean="0"/>
              <a:t>:</a:t>
            </a:r>
          </a:p>
          <a:p>
            <a:pPr marL="0" lvl="0" indent="0" algn="l" rtl="0">
              <a:spcBef>
                <a:spcPts val="0"/>
              </a:spcBef>
              <a:spcAft>
                <a:spcPts val="1200"/>
              </a:spcAft>
              <a:buNone/>
            </a:pPr>
            <a:r>
              <a:rPr lang="fr-FR" dirty="0" smtClean="0"/>
              <a:t>	</a:t>
            </a:r>
            <a:r>
              <a:rPr lang="fr-FR" dirty="0" err="1" smtClean="0"/>
              <a:t>linear</a:t>
            </a:r>
            <a:r>
              <a:rPr lang="fr-FR" dirty="0" smtClean="0"/>
              <a:t> </a:t>
            </a:r>
            <a:r>
              <a:rPr lang="fr-FR" dirty="0" err="1" smtClean="0"/>
              <a:t>algebra</a:t>
            </a:r>
            <a:r>
              <a:rPr lang="fr-FR" dirty="0" smtClean="0"/>
              <a:t>, </a:t>
            </a:r>
            <a:r>
              <a:rPr lang="fr-FR" dirty="0" err="1" smtClean="0"/>
              <a:t>calculus</a:t>
            </a:r>
            <a:r>
              <a:rPr lang="fr-FR" dirty="0" smtClean="0"/>
              <a:t>, </a:t>
            </a:r>
            <a:r>
              <a:rPr lang="fr-FR" dirty="0" err="1" smtClean="0"/>
              <a:t>probability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a:blip r:embed="rId3">
            <a:alphaModFix/>
          </a:blip>
          <a:stretch>
            <a:fillRect/>
          </a:stretch>
        </p:blipFill>
        <p:spPr>
          <a:xfrm>
            <a:off x="1579263" y="1328000"/>
            <a:ext cx="5985476" cy="2992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186" name="Google Shape;18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type</a:t>
            </a:r>
            <a:endParaRPr/>
          </a:p>
        </p:txBody>
      </p:sp>
      <p:sp>
        <p:nvSpPr>
          <p:cNvPr id="156" name="Google Shape;15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Image</a:t>
            </a:r>
            <a:endParaRPr/>
          </a:p>
          <a:p>
            <a:pPr marL="0" lvl="0" indent="0" algn="l" rtl="0">
              <a:spcBef>
                <a:spcPts val="1200"/>
              </a:spcBef>
              <a:spcAft>
                <a:spcPts val="0"/>
              </a:spcAft>
              <a:buNone/>
            </a:pPr>
            <a:r>
              <a:rPr lang="en-GB"/>
              <a:t>Sound</a:t>
            </a:r>
            <a:endParaRPr/>
          </a:p>
          <a:p>
            <a:pPr marL="0" lvl="0" indent="0" algn="l" rtl="0">
              <a:spcBef>
                <a:spcPts val="1200"/>
              </a:spcBef>
              <a:spcAft>
                <a:spcPts val="0"/>
              </a:spcAft>
              <a:buNone/>
            </a:pPr>
            <a:r>
              <a:rPr lang="en-GB"/>
              <a:t>Text</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61111"/>
              <a:buFont typeface="Arial"/>
              <a:buNone/>
            </a:pPr>
            <a:r>
              <a:rPr lang="en-GB" sz="1800" dirty="0">
                <a:solidFill>
                  <a:schemeClr val="dk2"/>
                </a:solidFill>
              </a:rPr>
              <a:t>Unsupervised </a:t>
            </a:r>
            <a:r>
              <a:rPr lang="en-GB" sz="1800" dirty="0" smtClean="0">
                <a:solidFill>
                  <a:schemeClr val="dk2"/>
                </a:solidFill>
              </a:rPr>
              <a:t>vs </a:t>
            </a:r>
            <a:r>
              <a:rPr lang="en-GB" sz="1800" dirty="0" smtClean="0">
                <a:solidFill>
                  <a:schemeClr val="dk2"/>
                </a:solidFill>
              </a:rPr>
              <a:t>supervised (</a:t>
            </a:r>
            <a:r>
              <a:rPr lang="en-GB" sz="1800" dirty="0" err="1" smtClean="0">
                <a:solidFill>
                  <a:schemeClr val="dk2"/>
                </a:solidFill>
              </a:rPr>
              <a:t>học</a:t>
            </a:r>
            <a:r>
              <a:rPr lang="en-GB" sz="1800" dirty="0" smtClean="0">
                <a:solidFill>
                  <a:schemeClr val="dk2"/>
                </a:solidFill>
              </a:rPr>
              <a:t> </a:t>
            </a:r>
            <a:r>
              <a:rPr lang="en-GB" sz="1800" dirty="0" err="1" smtClean="0">
                <a:solidFill>
                  <a:schemeClr val="dk2"/>
                </a:solidFill>
              </a:rPr>
              <a:t>không</a:t>
            </a:r>
            <a:r>
              <a:rPr lang="en-GB" sz="1800" dirty="0" smtClean="0">
                <a:solidFill>
                  <a:schemeClr val="dk2"/>
                </a:solidFill>
              </a:rPr>
              <a:t> </a:t>
            </a:r>
            <a:r>
              <a:rPr lang="en-GB" sz="1800" dirty="0" err="1" smtClean="0">
                <a:solidFill>
                  <a:schemeClr val="dk2"/>
                </a:solidFill>
              </a:rPr>
              <a:t>giám</a:t>
            </a:r>
            <a:r>
              <a:rPr lang="en-GB" sz="1800" dirty="0" smtClean="0">
                <a:solidFill>
                  <a:schemeClr val="dk2"/>
                </a:solidFill>
              </a:rPr>
              <a:t> </a:t>
            </a:r>
            <a:r>
              <a:rPr lang="en-GB" sz="1800" dirty="0" err="1" smtClean="0">
                <a:solidFill>
                  <a:schemeClr val="dk2"/>
                </a:solidFill>
              </a:rPr>
              <a:t>sát</a:t>
            </a:r>
            <a:r>
              <a:rPr lang="en-GB" sz="1800" dirty="0" smtClean="0">
                <a:solidFill>
                  <a:schemeClr val="dk2"/>
                </a:solidFill>
              </a:rPr>
              <a:t>)</a:t>
            </a:r>
            <a:endParaRPr dirty="0"/>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058050" y="1017725"/>
          <a:ext cx="7239000" cy="4541280"/>
        </p:xfrm>
        <a:graphic>
          <a:graphicData uri="http://schemas.openxmlformats.org/drawingml/2006/table">
            <a:tbl>
              <a:tblPr>
                <a:noFill/>
                <a:tableStyleId>{48DB9CFA-74E6-4E29-9F8A-93F407810C86}</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95700">
                <a:tc>
                  <a:txBody>
                    <a:bodyPr/>
                    <a:lstStyle/>
                    <a:p>
                      <a:pPr marL="0" lvl="0" indent="0" algn="ctr" rtl="0">
                        <a:lnSpc>
                          <a:spcPct val="180000"/>
                        </a:lnSpc>
                        <a:spcBef>
                          <a:spcPts val="0"/>
                        </a:spcBef>
                        <a:spcAft>
                          <a:spcPts val="0"/>
                        </a:spcAft>
                        <a:buNone/>
                      </a:pPr>
                      <a:r>
                        <a:rPr lang="en-GB" sz="1000">
                          <a:solidFill>
                            <a:schemeClr val="dk1"/>
                          </a:solidFill>
                        </a:rPr>
                        <a:t>Decade</a:t>
                      </a:r>
                      <a:endParaRPr sz="100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Dataset</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Memory</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FLOPS</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Algorithm</a:t>
                      </a:r>
                      <a:endParaRPr sz="1000">
                        <a:solidFill>
                          <a:schemeClr val="dk1"/>
                        </a:solidFill>
                      </a:endParaRPr>
                    </a:p>
                  </a:txBody>
                  <a:tcPr marL="91425" marR="91425" marT="91425" marB="91425"/>
                </a:tc>
                <a:extLst>
                  <a:ext uri="{0D108BD9-81ED-4DB2-BD59-A6C34878D82A}">
                    <a16:rowId xmlns:a16="http://schemas.microsoft.com/office/drawing/2014/main" val="10000"/>
                  </a:ext>
                </a:extLst>
              </a:tr>
              <a:tr h="288650">
                <a:tc>
                  <a:txBody>
                    <a:bodyPr/>
                    <a:lstStyle/>
                    <a:p>
                      <a:pPr marL="0" lvl="0" indent="0" algn="ctr" rtl="0">
                        <a:lnSpc>
                          <a:spcPct val="180000"/>
                        </a:lnSpc>
                        <a:spcBef>
                          <a:spcPts val="0"/>
                        </a:spcBef>
                        <a:spcAft>
                          <a:spcPts val="0"/>
                        </a:spcAft>
                        <a:buNone/>
                      </a:pPr>
                      <a:r>
                        <a:rPr lang="en-GB" sz="1000">
                          <a:solidFill>
                            <a:schemeClr val="dk1"/>
                          </a:solidFill>
                        </a:rPr>
                        <a:t>1940</a:t>
                      </a:r>
                      <a:endParaRPr sz="10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Multilayer perceptrons</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80000"/>
                        </a:lnSpc>
                        <a:spcBef>
                          <a:spcPts val="0"/>
                        </a:spcBef>
                        <a:spcAft>
                          <a:spcPts val="0"/>
                        </a:spcAft>
                        <a:buNone/>
                      </a:pPr>
                      <a:r>
                        <a:rPr lang="en-GB" sz="1000">
                          <a:solidFill>
                            <a:schemeClr val="dk1"/>
                          </a:solidFill>
                        </a:rPr>
                        <a:t>1970</a:t>
                      </a:r>
                      <a:endParaRPr sz="10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(Iris)</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KB</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KF (Intel 8080)</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80000"/>
                        </a:lnSpc>
                        <a:spcBef>
                          <a:spcPts val="0"/>
                        </a:spcBef>
                        <a:spcAft>
                          <a:spcPts val="0"/>
                        </a:spcAft>
                        <a:buNone/>
                      </a:pPr>
                      <a:r>
                        <a:rPr lang="en-GB" sz="1000">
                          <a:solidFill>
                            <a:schemeClr val="dk1"/>
                          </a:solidFill>
                        </a:rPr>
                        <a:t>1980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K (House prices in Boston)</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KB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MF (Intel 80186)</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80000"/>
                        </a:lnSpc>
                        <a:spcBef>
                          <a:spcPts val="0"/>
                        </a:spcBef>
                        <a:spcAft>
                          <a:spcPts val="0"/>
                        </a:spcAft>
                        <a:buNone/>
                      </a:pPr>
                      <a:r>
                        <a:rPr lang="en-GB" sz="1000">
                          <a:solidFill>
                            <a:schemeClr val="dk1"/>
                          </a:solidFill>
                        </a:rPr>
                        <a:t>1990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K (optical character recognition)</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MF (Intel 80486)</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CNN </a:t>
                      </a:r>
                      <a:endParaRPr sz="1000">
                        <a:solidFill>
                          <a:schemeClr val="dk1"/>
                        </a:solidFill>
                      </a:endParaRPr>
                    </a:p>
                    <a:p>
                      <a:pPr marL="0" lvl="0" indent="0" algn="ctr" rtl="0">
                        <a:spcBef>
                          <a:spcPts val="0"/>
                        </a:spcBef>
                        <a:spcAft>
                          <a:spcPts val="0"/>
                        </a:spcAft>
                        <a:buNone/>
                      </a:pPr>
                      <a:r>
                        <a:rPr lang="en-GB" sz="1000">
                          <a:solidFill>
                            <a:schemeClr val="dk1"/>
                          </a:solidFill>
                        </a:rPr>
                        <a:t>LSTM</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80000"/>
                        </a:lnSpc>
                        <a:spcBef>
                          <a:spcPts val="0"/>
                        </a:spcBef>
                        <a:spcAft>
                          <a:spcPts val="0"/>
                        </a:spcAft>
                        <a:buNone/>
                      </a:pPr>
                      <a:r>
                        <a:rPr lang="en-GB" sz="1000">
                          <a:solidFill>
                            <a:schemeClr val="dk1"/>
                          </a:solidFill>
                        </a:rPr>
                        <a:t>2000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 (web pages)</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MB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GF (Intel Core)</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80000"/>
                        </a:lnSpc>
                        <a:spcBef>
                          <a:spcPts val="0"/>
                        </a:spcBef>
                        <a:spcAft>
                          <a:spcPts val="0"/>
                        </a:spcAft>
                        <a:buNone/>
                      </a:pPr>
                      <a:r>
                        <a:rPr lang="en-GB" sz="1000">
                          <a:solidFill>
                            <a:schemeClr val="dk1"/>
                          </a:solidFill>
                        </a:rPr>
                        <a:t>2010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G (advertising)</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GB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TF (Nvidia C2050)</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Dropout</a:t>
                      </a:r>
                      <a:endParaRPr sz="1000">
                        <a:solidFill>
                          <a:schemeClr val="dk1"/>
                        </a:solidFill>
                      </a:endParaRPr>
                    </a:p>
                    <a:p>
                      <a:pPr marL="0" lvl="0" indent="0" algn="ctr" rtl="0">
                        <a:spcBef>
                          <a:spcPts val="0"/>
                        </a:spcBef>
                        <a:spcAft>
                          <a:spcPts val="0"/>
                        </a:spcAft>
                        <a:buNone/>
                      </a:pPr>
                      <a:r>
                        <a:rPr lang="en-GB" sz="1000">
                          <a:solidFill>
                            <a:schemeClr val="dk1"/>
                          </a:solidFill>
                        </a:rPr>
                        <a:t>Attention</a:t>
                      </a:r>
                      <a:endParaRPr sz="1000">
                        <a:solidFill>
                          <a:schemeClr val="dk1"/>
                        </a:solidFill>
                      </a:endParaRPr>
                    </a:p>
                    <a:p>
                      <a:pPr marL="0" lvl="0" indent="0" algn="ctr" rtl="0">
                        <a:spcBef>
                          <a:spcPts val="0"/>
                        </a:spcBef>
                        <a:spcAft>
                          <a:spcPts val="0"/>
                        </a:spcAft>
                        <a:buNone/>
                      </a:pPr>
                      <a:r>
                        <a:rPr lang="en-GB" sz="1000">
                          <a:solidFill>
                            <a:schemeClr val="dk1"/>
                          </a:solidFill>
                        </a:rPr>
                        <a:t>GAN</a:t>
                      </a:r>
                      <a:endParaRPr sz="1000">
                        <a:solidFill>
                          <a:schemeClr val="dk1"/>
                        </a:solidFill>
                      </a:endParaRPr>
                    </a:p>
                    <a:p>
                      <a:pPr marL="0" lvl="0" indent="0" algn="ctr" rtl="0">
                        <a:spcBef>
                          <a:spcPts val="0"/>
                        </a:spcBef>
                        <a:spcAft>
                          <a:spcPts val="0"/>
                        </a:spcAft>
                        <a:buNone/>
                      </a:pPr>
                      <a:r>
                        <a:rPr lang="en-GB" sz="1000">
                          <a:solidFill>
                            <a:schemeClr val="dk1"/>
                          </a:solidFill>
                        </a:rPr>
                        <a:t>Transformer</a:t>
                      </a:r>
                      <a:endParaRPr sz="10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80000"/>
                        </a:lnSpc>
                        <a:spcBef>
                          <a:spcPts val="0"/>
                        </a:spcBef>
                        <a:spcAft>
                          <a:spcPts val="0"/>
                        </a:spcAft>
                        <a:buNone/>
                      </a:pPr>
                      <a:r>
                        <a:rPr lang="en-GB" sz="1000">
                          <a:solidFill>
                            <a:schemeClr val="dk1"/>
                          </a:solidFill>
                        </a:rPr>
                        <a:t>2020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T (social network)</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GB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PF (Nvidia DGX-2)</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1125</Words>
  <Application>Microsoft Office PowerPoint</Application>
  <PresentationFormat>On-screen Show (16:9)</PresentationFormat>
  <Paragraphs>323</Paragraphs>
  <Slides>71</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71</vt:i4>
      </vt:variant>
    </vt:vector>
  </HeadingPairs>
  <TitlesOfParts>
    <vt:vector size="74" baseType="lpstr">
      <vt:lpstr>Roboto</vt:lpstr>
      <vt:lpstr>Arial</vt:lpstr>
      <vt:lpstr>Simple Light</vt:lpstr>
      <vt:lpstr>Giới thiệu về Deep Learning (học sâu)</vt:lpstr>
      <vt:lpstr>Giới thiệu</vt:lpstr>
      <vt:lpstr>Các thuật ngữ</vt:lpstr>
      <vt:lpstr>Machine Learning vs Deep Learning (học máy vs học sâu)</vt:lpstr>
      <vt:lpstr>Ứng dụng của Deep Learning</vt:lpstr>
      <vt:lpstr>Thành phần chính của deep learning</vt:lpstr>
      <vt:lpstr>Supervised learning (học có giám sát)</vt:lpstr>
      <vt:lpstr>Unsupervised vs supervised (học không giám sát)</vt:lpstr>
      <vt:lpstr>Lịch sử phát triển</vt:lpstr>
      <vt:lpstr>Các framework</vt:lpstr>
      <vt:lpstr>Cách lựa chọn framework cho dự án</vt:lpstr>
      <vt:lpstr>Đề cương khoá học</vt:lpstr>
      <vt:lpstr>Course content</vt:lpstr>
      <vt:lpstr>Model tuyến tính (linear)</vt:lpstr>
      <vt:lpstr>Model tuyến tính</vt:lpstr>
      <vt:lpstr>Hàm mất mát</vt:lpstr>
      <vt:lpstr>Lời giải</vt:lpstr>
      <vt:lpstr>PowerPoint Presentation</vt:lpstr>
      <vt:lpstr>Gradient descent</vt:lpstr>
      <vt:lpstr>Learning rate</vt:lpstr>
      <vt:lpstr>Từ linear regression đến mạng neuron</vt:lpstr>
      <vt:lpstr>Pytorch</vt:lpstr>
      <vt:lpstr>Gioi thiệu</vt:lpstr>
      <vt:lpstr>Tensor</vt:lpstr>
      <vt:lpstr>Tensor</vt:lpstr>
      <vt:lpstr>Phép tính cơ bản</vt:lpstr>
      <vt:lpstr>Gradient descent example</vt:lpstr>
      <vt:lpstr>Tensorflow/Keras</vt:lpstr>
      <vt:lpstr>Setup</vt:lpstr>
      <vt:lpstr>Dataset</vt:lpstr>
      <vt:lpstr>Build model</vt:lpstr>
      <vt:lpstr>Train model</vt:lpstr>
      <vt:lpstr>Evaluate</vt:lpstr>
      <vt:lpstr>Callbacks</vt:lpstr>
      <vt:lpstr>Predict</vt:lpstr>
      <vt:lpstr>Practice</vt:lpstr>
      <vt:lpstr>Numpy</vt:lpstr>
      <vt:lpstr>Định nghĩa</vt:lpstr>
      <vt:lpstr>Mảng (array)</vt:lpstr>
      <vt:lpstr>Index</vt:lpstr>
      <vt:lpstr>Phép tính tổng quát</vt:lpstr>
      <vt:lpstr>Pandas</vt:lpstr>
      <vt:lpstr>Thư viện Pandas</vt:lpstr>
      <vt:lpstr>Series và Dataframe</vt:lpstr>
      <vt:lpstr>Groupby</vt:lpstr>
      <vt:lpstr>Phép tính cơ bản (operations)</vt:lpstr>
      <vt:lpstr>Đọc, ghi dữ liệu</vt:lpstr>
      <vt:lpstr>Linear Algebra</vt:lpstr>
      <vt:lpstr>Scalar</vt:lpstr>
      <vt:lpstr>Vectors</vt:lpstr>
      <vt:lpstr>Matrices </vt:lpstr>
      <vt:lpstr>Matrices transposed</vt:lpstr>
      <vt:lpstr>Tensors</vt:lpstr>
      <vt:lpstr>Basic properties of tensor arithmetic</vt:lpstr>
      <vt:lpstr>Basic properties of tensor arithmetic</vt:lpstr>
      <vt:lpstr>Basic properties of tensor arithmetic</vt:lpstr>
      <vt:lpstr>Basic properties of tensor arithmetic</vt:lpstr>
      <vt:lpstr>Calculus</vt:lpstr>
      <vt:lpstr>Derivatives and Differentiation</vt:lpstr>
      <vt:lpstr>Derivatives and Differentiation</vt:lpstr>
      <vt:lpstr>Gradients </vt:lpstr>
      <vt:lpstr>Chain Rule </vt:lpstr>
      <vt:lpstr>Probability</vt:lpstr>
      <vt:lpstr>Basic theory</vt:lpstr>
      <vt:lpstr>Random variables</vt:lpstr>
      <vt:lpstr>Multiple random variables</vt:lpstr>
      <vt:lpstr>Expectation and variance</vt:lpstr>
      <vt:lpstr>Summary</vt:lpstr>
      <vt:lpstr>Summary</vt:lpstr>
      <vt:lpstr>Reference</vt:lpstr>
      <vt:lpstr>Data 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Lê Khoa</dc:creator>
  <cp:lastModifiedBy>Lê Khoa</cp:lastModifiedBy>
  <cp:revision>52</cp:revision>
  <dcterms:modified xsi:type="dcterms:W3CDTF">2022-05-28T19:36:36Z</dcterms:modified>
</cp:coreProperties>
</file>